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1.gif" ContentType="video/unknown"/>
  <Override PartName="/ppt/notesSlides/notesSlide3.xml" ContentType="application/vnd.openxmlformats-officedocument.presentationml.notesSlide+xml"/>
  <Override PartName="/ppt/media/media2.gif" ContentType="video/unknown"/>
  <Override PartName="/ppt/media/media3.gif" ContentType="video/unknown"/>
  <Override PartName="/ppt/media/media4.gif" ContentType="video/unknown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77" r:id="rId4"/>
    <p:sldId id="278" r:id="rId5"/>
    <p:sldId id="279" r:id="rId6"/>
    <p:sldId id="280" r:id="rId7"/>
    <p:sldId id="281" r:id="rId8"/>
    <p:sldId id="260" r:id="rId9"/>
    <p:sldId id="261" r:id="rId10"/>
    <p:sldId id="262" r:id="rId11"/>
    <p:sldId id="257" r:id="rId12"/>
    <p:sldId id="263" r:id="rId13"/>
    <p:sldId id="259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4AD76B-659B-427B-98EB-ECCCD2317A27}">
          <p14:sldIdLst>
            <p14:sldId id="256"/>
            <p14:sldId id="264"/>
            <p14:sldId id="277"/>
            <p14:sldId id="278"/>
            <p14:sldId id="279"/>
            <p14:sldId id="280"/>
            <p14:sldId id="281"/>
            <p14:sldId id="260"/>
            <p14:sldId id="261"/>
            <p14:sldId id="262"/>
            <p14:sldId id="257"/>
            <p14:sldId id="263"/>
            <p14:sldId id="259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Untitled Section" id="{67D5BCBE-3342-4F5A-B077-B943EFDB3DD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B853-30BA-494C-9BB6-E2145B239C9A}" type="datetimeFigureOut">
              <a:rPr lang="en-US" smtClean="0"/>
              <a:t>17-Nov-12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819F9-B701-4A4E-A180-1F8A65025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8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19F9-B701-4A4E-A180-1F8A650255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4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19F9-B701-4A4E-A180-1F8A650255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19F9-B701-4A4E-A180-1F8A650255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19F9-B701-4A4E-A180-1F8A650255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9719-7E35-4C59-A41D-C5014F70CC62}" type="datetime1">
              <a:rPr lang="en-US" smtClean="0"/>
              <a:t>17-Nov-12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0FB6-788A-4061-9A6E-B1375BD149D0}" type="datetime1">
              <a:rPr lang="en-US" smtClean="0"/>
              <a:t>17-Nov-12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3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055-B496-4D85-AAE9-69F4C1B495FF}" type="datetime1">
              <a:rPr lang="en-US" smtClean="0"/>
              <a:t>17-Nov-12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792-68EB-441A-8659-BD597631F927}" type="datetime1">
              <a:rPr lang="en-US" smtClean="0"/>
              <a:t>17-Nov-12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4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9B1-B51B-459E-8B51-A4313F1A39F3}" type="datetime1">
              <a:rPr lang="en-US" smtClean="0"/>
              <a:t>17-Nov-12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6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18E4-07CF-4376-9D9B-B4D5803978ED}" type="datetime1">
              <a:rPr lang="en-US" smtClean="0"/>
              <a:t>17-Nov-12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4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0A3-784B-4240-AEB6-86A737F4D2F6}" type="datetime1">
              <a:rPr lang="en-US" smtClean="0"/>
              <a:t>17-Nov-12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1293-1EFE-49AF-B1AB-D2896AC04F23}" type="datetime1">
              <a:rPr lang="en-US" smtClean="0"/>
              <a:t>17-Nov-12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C3A6-0531-49D2-962A-B455D154CD40}" type="datetime1">
              <a:rPr lang="en-US" smtClean="0"/>
              <a:t>17-Nov-12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3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0441-0E57-4D62-9B39-00208C0BEF34}" type="datetime1">
              <a:rPr lang="en-US" smtClean="0"/>
              <a:t>17-Nov-12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B5F-2B78-4D30-97E7-7C2883958E74}" type="datetime1">
              <a:rPr lang="en-US" smtClean="0"/>
              <a:t>17-Nov-12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2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BCB6-BE09-43B1-A375-E8D47E2D489E}" type="datetime1">
              <a:rPr lang="en-US" smtClean="0"/>
              <a:t>17-Nov-12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AEE46B02-95C3-4E88-9F67-31FFB01C5B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3.gif"/><Relationship Id="rId7" Type="http://schemas.openxmlformats.org/officeDocument/2006/relationships/image" Target="../media/image18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1828800"/>
            <a:ext cx="1905000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3164265" cy="2331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Forensics Investigation of Peer-to-Peer File Sharing Networks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8580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Authors: Marc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Liberatore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, Robert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Erdely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, Thomas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Kerle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Brian Neil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Levine &amp; Clay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Shields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5410200"/>
            <a:ext cx="6858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Presented By: Danish </a:t>
            </a:r>
            <a:r>
              <a:rPr lang="en-US" dirty="0" err="1" smtClean="0">
                <a:solidFill>
                  <a:schemeClr val="tx1"/>
                </a:solidFill>
              </a:rPr>
              <a:t>Sattar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35290" y="426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Published in </a:t>
            </a:r>
            <a:r>
              <a:rPr lang="en-US" sz="2200" i="1" dirty="0" smtClean="0">
                <a:solidFill>
                  <a:schemeClr val="tx1"/>
                </a:solidFill>
                <a:latin typeface="+mn-lt"/>
              </a:rPr>
              <a:t>Digital Investigation Journal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, Vol. 7, pp. 95-103, 2010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1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LimeWire’s End?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56999" cy="49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BitTorrent</a:t>
            </a:r>
            <a:endParaRPr lang="en-US" dirty="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176575" y="2123970"/>
            <a:ext cx="649289" cy="504824"/>
            <a:chOff x="4195" y="2476"/>
            <a:chExt cx="590" cy="459"/>
          </a:xfrm>
        </p:grpSpPr>
        <p:pic>
          <p:nvPicPr>
            <p:cNvPr id="21" name="Picture 20" descr="BS01077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IN00696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BS0033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5" name="Straight Arrow Connector 54"/>
          <p:cNvCxnSpPr/>
          <p:nvPr/>
        </p:nvCxnSpPr>
        <p:spPr>
          <a:xfrm>
            <a:off x="2576053" y="2427524"/>
            <a:ext cx="1308462" cy="77287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035133" y="3899741"/>
            <a:ext cx="1752152" cy="1935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952625" y="4090837"/>
            <a:ext cx="1834660" cy="136888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0" idx="3"/>
          </p:cNvCxnSpPr>
          <p:nvPr/>
        </p:nvCxnSpPr>
        <p:spPr>
          <a:xfrm>
            <a:off x="3938611" y="2007677"/>
            <a:ext cx="352220" cy="104582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907972" y="2007677"/>
            <a:ext cx="550444" cy="10046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557262" y="2510001"/>
            <a:ext cx="1773698" cy="99925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510215" y="4054818"/>
            <a:ext cx="2152745" cy="7203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59998" y="4412810"/>
            <a:ext cx="1304838" cy="10991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724400" y="4353973"/>
            <a:ext cx="476289" cy="16648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3324855" y="4353973"/>
            <a:ext cx="965976" cy="152772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Oval Callout 1037"/>
          <p:cNvSpPr/>
          <p:nvPr/>
        </p:nvSpPr>
        <p:spPr>
          <a:xfrm>
            <a:off x="253350" y="4920128"/>
            <a:ext cx="1017299" cy="802027"/>
          </a:xfrm>
          <a:prstGeom prst="wedgeEllipseCallout">
            <a:avLst>
              <a:gd name="adj1" fmla="val 90793"/>
              <a:gd name="adj2" fmla="val 30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Who has File  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76513" y="1593100"/>
            <a:ext cx="30168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189934" y="3613501"/>
            <a:ext cx="30168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458416" y="6238263"/>
            <a:ext cx="30168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1553147" y="4090837"/>
            <a:ext cx="51174" cy="1385382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endCxn id="30" idx="0"/>
          </p:cNvCxnSpPr>
          <p:nvPr/>
        </p:nvCxnSpPr>
        <p:spPr>
          <a:xfrm>
            <a:off x="2128703" y="5632544"/>
            <a:ext cx="2929486" cy="160425"/>
          </a:xfrm>
          <a:prstGeom prst="bentConnector2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rot="5400000" flipH="1" flipV="1">
            <a:off x="1346258" y="2808163"/>
            <a:ext cx="3022907" cy="1651010"/>
          </a:xfrm>
          <a:prstGeom prst="bentConnector3">
            <a:avLst>
              <a:gd name="adj1" fmla="val 103268"/>
            </a:avLst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4-Point Star 94"/>
          <p:cNvSpPr/>
          <p:nvPr/>
        </p:nvSpPr>
        <p:spPr>
          <a:xfrm>
            <a:off x="5063529" y="5881693"/>
            <a:ext cx="274320" cy="274320"/>
          </a:xfrm>
          <a:prstGeom prst="star4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4-Point Star 98"/>
          <p:cNvSpPr/>
          <p:nvPr/>
        </p:nvSpPr>
        <p:spPr>
          <a:xfrm>
            <a:off x="1467161" y="3975566"/>
            <a:ext cx="274320" cy="274320"/>
          </a:xfrm>
          <a:prstGeom prst="star4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compablk_e0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25250" y="2949183"/>
            <a:ext cx="1924050" cy="1485900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84354" y="5187649"/>
            <a:ext cx="649289" cy="504824"/>
            <a:chOff x="4195" y="2476"/>
            <a:chExt cx="590" cy="459"/>
          </a:xfrm>
        </p:grpSpPr>
        <p:pic>
          <p:nvPicPr>
            <p:cNvPr id="5" name="Picture 4" descr="BS01077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IN00696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BS0033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4-Point Star 99"/>
          <p:cNvSpPr/>
          <p:nvPr/>
        </p:nvSpPr>
        <p:spPr>
          <a:xfrm>
            <a:off x="3664291" y="1870517"/>
            <a:ext cx="274320" cy="274320"/>
          </a:xfrm>
          <a:prstGeom prst="star4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53147" y="3596737"/>
            <a:ext cx="649289" cy="504824"/>
            <a:chOff x="4195" y="2476"/>
            <a:chExt cx="590" cy="459"/>
          </a:xfrm>
        </p:grpSpPr>
        <p:pic>
          <p:nvPicPr>
            <p:cNvPr id="9" name="Picture 8" descr="BS01077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N00696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BS0033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081699" y="2149266"/>
            <a:ext cx="649289" cy="504824"/>
            <a:chOff x="4195" y="2476"/>
            <a:chExt cx="590" cy="459"/>
          </a:xfrm>
        </p:grpSpPr>
        <p:pic>
          <p:nvPicPr>
            <p:cNvPr id="13" name="Picture 12" descr="BS01077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N00696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BS0033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664836" y="5409129"/>
            <a:ext cx="649289" cy="504824"/>
            <a:chOff x="4195" y="2476"/>
            <a:chExt cx="590" cy="459"/>
          </a:xfrm>
        </p:grpSpPr>
        <p:pic>
          <p:nvPicPr>
            <p:cNvPr id="17" name="Picture 16" descr="BS01077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IN00696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BS0033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209781" y="1702735"/>
            <a:ext cx="649289" cy="504824"/>
            <a:chOff x="4195" y="2476"/>
            <a:chExt cx="590" cy="459"/>
          </a:xfrm>
        </p:grpSpPr>
        <p:pic>
          <p:nvPicPr>
            <p:cNvPr id="25" name="Picture 24" descr="BS01077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IN00696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BS0033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907972" y="5792969"/>
            <a:ext cx="649289" cy="504824"/>
            <a:chOff x="4195" y="2476"/>
            <a:chExt cx="590" cy="459"/>
          </a:xfrm>
        </p:grpSpPr>
        <p:pic>
          <p:nvPicPr>
            <p:cNvPr id="29" name="Picture 28" descr="BS01077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IN00696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BS0033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538024" y="1647301"/>
            <a:ext cx="649289" cy="504824"/>
            <a:chOff x="4195" y="2476"/>
            <a:chExt cx="590" cy="459"/>
          </a:xfrm>
        </p:grpSpPr>
        <p:pic>
          <p:nvPicPr>
            <p:cNvPr id="33" name="Picture 32" descr="BS01077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IN00696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BS0033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925377" y="5740595"/>
            <a:ext cx="649289" cy="504824"/>
            <a:chOff x="4195" y="2476"/>
            <a:chExt cx="590" cy="459"/>
          </a:xfrm>
        </p:grpSpPr>
        <p:pic>
          <p:nvPicPr>
            <p:cNvPr id="37" name="Picture 36" descr="BS01077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IN00696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BS0033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7413699" y="3849149"/>
            <a:ext cx="649289" cy="504824"/>
            <a:chOff x="4195" y="2476"/>
            <a:chExt cx="590" cy="459"/>
          </a:xfrm>
        </p:grpSpPr>
        <p:pic>
          <p:nvPicPr>
            <p:cNvPr id="41" name="Picture 40" descr="BS01077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IN00696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BS0033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4-Point Star 51"/>
          <p:cNvSpPr/>
          <p:nvPr/>
        </p:nvSpPr>
        <p:spPr>
          <a:xfrm>
            <a:off x="1777349" y="5226917"/>
            <a:ext cx="365760" cy="365760"/>
          </a:xfrm>
          <a:prstGeom prst="star4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4-Point Star 52"/>
          <p:cNvSpPr/>
          <p:nvPr/>
        </p:nvSpPr>
        <p:spPr>
          <a:xfrm>
            <a:off x="4107951" y="3326373"/>
            <a:ext cx="365760" cy="365760"/>
          </a:xfrm>
          <a:prstGeom prst="star4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1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2 -0.00648 L 0.23229 -0.22202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107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-0.25 0.266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50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2917 -0.04417 L -0.16215 -0.04417 C -0.08681 -0.04417 0.00625 -0.0296 0.00625 -0.01711 L 0.00625 0.01134 " pathEditMode="relative" rAng="0" ptsTypes="FfFF">
                                      <p:cBhvr>
                                        <p:cTn id="65" dur="15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277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037 L -0.19063 0.007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3 0.0074 L -0.19063 0.45144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2581E-6 L -0.00035 0.20028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repeatCount="indefinite" fill="hold" display="0">
                  <p:stCondLst>
                    <p:cond delay="indefinite"/>
                  </p:stCondLst>
                </p:cTn>
                <p:tgtEl>
                  <p:spTgt spid="1042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1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1038" grpId="0" animBg="1"/>
      <p:bldP spid="54" grpId="0" animBg="1"/>
      <p:bldP spid="69" grpId="0" animBg="1"/>
      <p:bldP spid="70" grpId="0" animBg="1"/>
      <p:bldP spid="95" grpId="0" animBg="1"/>
      <p:bldP spid="95" grpId="1" animBg="1"/>
      <p:bldP spid="99" grpId="0" animBg="1"/>
      <p:bldP spid="99" grpId="1" animBg="1"/>
      <p:bldP spid="100" grpId="0" animBg="1"/>
      <p:bldP spid="100" grpId="1" animBg="1"/>
      <p:bldP spid="100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Torrent 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584543" cy="463045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µtorrent</a:t>
            </a:r>
          </a:p>
          <a:p>
            <a:r>
              <a:rPr lang="en-US" dirty="0" smtClean="0"/>
              <a:t>Transmission Torrent</a:t>
            </a:r>
          </a:p>
          <a:p>
            <a:r>
              <a:rPr lang="en-US" dirty="0" smtClean="0"/>
              <a:t>BitComet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9525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67184"/>
            <a:ext cx="950976" cy="95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9" y="2807925"/>
            <a:ext cx="887011" cy="887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94936"/>
            <a:ext cx="7162800" cy="286121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pPr algn="ctr"/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9086" y="1752600"/>
            <a:ext cx="8153400" cy="523164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An investigator’s end goal is to obtain evidence through observation of data from the </a:t>
            </a:r>
            <a:r>
              <a:rPr lang="en-US" sz="1600" dirty="0" smtClean="0">
                <a:solidFill>
                  <a:schemeClr val="tx1"/>
                </a:solidFill>
              </a:rPr>
              <a:t>Internet.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432088" y="3505200"/>
            <a:ext cx="3031236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fontAlgn="t"/>
            <a:r>
              <a:rPr lang="en-US" dirty="0">
                <a:solidFill>
                  <a:schemeClr val="tx1"/>
                </a:solidFill>
              </a:rPr>
              <a:t>When an investigator has a direct connection, that </a:t>
            </a:r>
            <a:r>
              <a:rPr lang="en-US" dirty="0" smtClean="0">
                <a:solidFill>
                  <a:schemeClr val="tx1"/>
                </a:solidFill>
              </a:rPr>
              <a:t>is a </a:t>
            </a:r>
            <a:r>
              <a:rPr lang="en-US" dirty="0">
                <a:solidFill>
                  <a:schemeClr val="tx1"/>
                </a:solidFill>
              </a:rPr>
              <a:t>TCP connection to a process on a remote </a:t>
            </a:r>
            <a:r>
              <a:rPr lang="en-US" dirty="0" smtClean="0">
                <a:solidFill>
                  <a:schemeClr val="tx1"/>
                </a:solidFill>
              </a:rPr>
              <a:t>computer and receives </a:t>
            </a:r>
            <a:r>
              <a:rPr lang="en-US" dirty="0">
                <a:solidFill>
                  <a:schemeClr val="tx1"/>
                </a:solidFill>
              </a:rPr>
              <a:t>information about that speciﬁc </a:t>
            </a:r>
            <a:r>
              <a:rPr lang="en-US" dirty="0" smtClean="0">
                <a:solidFill>
                  <a:schemeClr val="tx1"/>
                </a:solidFill>
              </a:rPr>
              <a:t>computer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9799" y="25146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Evidence</a:t>
            </a:r>
            <a:endParaRPr lang="en-US" b="1" dirty="0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4648200" y="3505200"/>
            <a:ext cx="303123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process </a:t>
            </a:r>
            <a:r>
              <a:rPr lang="en-US" dirty="0" smtClean="0">
                <a:solidFill>
                  <a:schemeClr val="tx1"/>
                </a:solidFill>
              </a:rPr>
              <a:t>on one </a:t>
            </a:r>
            <a:r>
              <a:rPr lang="en-US" dirty="0">
                <a:solidFill>
                  <a:schemeClr val="tx1"/>
                </a:solidFill>
              </a:rPr>
              <a:t>remote </a:t>
            </a:r>
            <a:r>
              <a:rPr lang="en-US" dirty="0" smtClean="0">
                <a:solidFill>
                  <a:schemeClr val="tx1"/>
                </a:solidFill>
              </a:rPr>
              <a:t> machine </a:t>
            </a:r>
            <a:r>
              <a:rPr lang="en-US" dirty="0">
                <a:solidFill>
                  <a:schemeClr val="tx1"/>
                </a:solidFill>
              </a:rPr>
              <a:t>relays information for or about </a:t>
            </a:r>
            <a:r>
              <a:rPr lang="en-US" dirty="0" smtClean="0">
                <a:solidFill>
                  <a:schemeClr val="tx1"/>
                </a:solidFill>
              </a:rPr>
              <a:t>another different </a:t>
            </a:r>
            <a:r>
              <a:rPr lang="en-US" dirty="0">
                <a:solidFill>
                  <a:schemeClr val="tx1"/>
                </a:solidFill>
              </a:rPr>
              <a:t>machine.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1434363" y="5363569"/>
            <a:ext cx="3031236" cy="358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 HTTP to transfer ﬁles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4648200" y="4847229"/>
            <a:ext cx="3031236" cy="867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Peer </a:t>
            </a:r>
            <a:r>
              <a:rPr lang="en-US" dirty="0">
                <a:solidFill>
                  <a:schemeClr val="tx1"/>
                </a:solidFill>
              </a:rPr>
              <a:t>in a p2p system </a:t>
            </a:r>
            <a:r>
              <a:rPr lang="en-US" dirty="0" smtClean="0">
                <a:solidFill>
                  <a:schemeClr val="tx1"/>
                </a:solidFill>
              </a:rPr>
              <a:t>may claim </a:t>
            </a:r>
            <a:r>
              <a:rPr lang="en-US" dirty="0">
                <a:solidFill>
                  <a:schemeClr val="tx1"/>
                </a:solidFill>
              </a:rPr>
              <a:t>another peer possesses a speciﬁc ﬁle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2133600" y="3146946"/>
            <a:ext cx="1110524" cy="358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Direct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029200" y="3124200"/>
            <a:ext cx="1381711" cy="358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Hearsay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mmer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8700" y="4953000"/>
            <a:ext cx="10287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of Interest (FOI)</a:t>
            </a:r>
          </a:p>
          <a:p>
            <a:r>
              <a:rPr lang="en-US" dirty="0" smtClean="0"/>
              <a:t>Collecting leads</a:t>
            </a:r>
          </a:p>
          <a:p>
            <a:r>
              <a:rPr lang="en-US" dirty="0" smtClean="0"/>
              <a:t>Narrowing Down Suspects</a:t>
            </a:r>
          </a:p>
          <a:p>
            <a:r>
              <a:rPr lang="en-US" dirty="0" smtClean="0"/>
              <a:t>Verifying possession of FOI</a:t>
            </a:r>
          </a:p>
          <a:p>
            <a:r>
              <a:rPr lang="en-US" dirty="0" smtClean="0"/>
              <a:t>Suspect identification using GUID</a:t>
            </a:r>
          </a:p>
          <a:p>
            <a:r>
              <a:rPr lang="en-US" dirty="0" smtClean="0"/>
              <a:t>Subpoena to ISP</a:t>
            </a:r>
          </a:p>
          <a:p>
            <a:r>
              <a:rPr lang="en-US" dirty="0" smtClean="0"/>
              <a:t>Search Warrant</a:t>
            </a:r>
          </a:p>
          <a:p>
            <a:r>
              <a:rPr lang="en-US" dirty="0" smtClean="0"/>
              <a:t>The </a:t>
            </a:r>
            <a:r>
              <a:rPr lang="en-US" dirty="0"/>
              <a:t>last nail in the </a:t>
            </a:r>
            <a:r>
              <a:rPr lang="en-US" dirty="0" smtClean="0"/>
              <a:t>coffin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15</a:t>
            </a:fld>
            <a:endParaRPr lang="en-US"/>
          </a:p>
        </p:txBody>
      </p:sp>
      <p:pic>
        <p:nvPicPr>
          <p:cNvPr id="7" name="Searching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2518" y="4468307"/>
            <a:ext cx="1114581" cy="10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1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6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</a:t>
            </a:r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Investigator’s behavior is bound by the Law</a:t>
            </a:r>
          </a:p>
          <a:p>
            <a:r>
              <a:rPr lang="en-US" dirty="0" smtClean="0"/>
              <a:t>Gathering evidence illegally – inadmissible in court of Law</a:t>
            </a:r>
          </a:p>
          <a:p>
            <a:r>
              <a:rPr lang="en-US" dirty="0" smtClean="0"/>
              <a:t>Investigator must be aware of specifics of p2p protocol under investigation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r>
              <a:rPr lang="en-US" dirty="0"/>
              <a:t> </a:t>
            </a:r>
            <a:r>
              <a:rPr lang="en-US" dirty="0" smtClean="0"/>
              <a:t>- Everyone </a:t>
            </a:r>
            <a:r>
              <a:rPr lang="en-US" dirty="0"/>
              <a:t>has the right to not be searched or have their things seized unless their is a valid reason. That valid reason must be backed up by facts of what is to be searched or seized and presented to a judge in order to get a </a:t>
            </a:r>
            <a:r>
              <a:rPr lang="en-US" dirty="0" smtClean="0"/>
              <a:t>warrant.</a:t>
            </a:r>
          </a:p>
          <a:p>
            <a:r>
              <a:rPr lang="en-US" dirty="0" err="1" smtClean="0"/>
              <a:t>Kyllo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US – “The </a:t>
            </a:r>
            <a:r>
              <a:rPr lang="en-US" dirty="0"/>
              <a:t>use of a thermal imaging device from a public vantage point to monitor the radiation of heat from a person's home was a "search" within the meaning of the Fourth Amendment, and thus required a </a:t>
            </a:r>
            <a:r>
              <a:rPr lang="en-US" dirty="0" smtClean="0"/>
              <a:t>warrant”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Searches</a:t>
            </a:r>
          </a:p>
          <a:p>
            <a:r>
              <a:rPr lang="en-US" dirty="0" smtClean="0"/>
              <a:t>Encryption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Uploads and Downloads</a:t>
            </a:r>
          </a:p>
          <a:p>
            <a:r>
              <a:rPr lang="en-US" dirty="0" smtClean="0"/>
              <a:t>Record Keeping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Analysis - Gnutella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</a:t>
            </a:r>
            <a:endParaRPr lang="en-US" dirty="0" smtClean="0"/>
          </a:p>
          <a:p>
            <a:r>
              <a:rPr lang="en-US" dirty="0" smtClean="0"/>
              <a:t>Swarming Information</a:t>
            </a:r>
          </a:p>
          <a:p>
            <a:r>
              <a:rPr lang="en-US" dirty="0" smtClean="0"/>
              <a:t>Browse Host</a:t>
            </a:r>
          </a:p>
          <a:p>
            <a:r>
              <a:rPr lang="en-US" dirty="0" smtClean="0"/>
              <a:t>File Download</a:t>
            </a:r>
          </a:p>
          <a:p>
            <a:r>
              <a:rPr lang="en-US" dirty="0" smtClean="0"/>
              <a:t>Other Sources of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Analysis </a:t>
            </a:r>
            <a:r>
              <a:rPr lang="en-US" dirty="0" smtClean="0"/>
              <a:t>– BitTorrent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Tracker </a:t>
            </a:r>
            <a:r>
              <a:rPr lang="en-US" dirty="0" smtClean="0"/>
              <a:t>messages</a:t>
            </a:r>
          </a:p>
          <a:p>
            <a:r>
              <a:rPr lang="en-US" dirty="0"/>
              <a:t>Piece information </a:t>
            </a:r>
            <a:r>
              <a:rPr lang="en-US" dirty="0" smtClean="0"/>
              <a:t>exchange</a:t>
            </a:r>
          </a:p>
          <a:p>
            <a:r>
              <a:rPr lang="en-US" dirty="0"/>
              <a:t>Peer </a:t>
            </a:r>
            <a:r>
              <a:rPr lang="en-US" dirty="0" smtClean="0"/>
              <a:t>exchange</a:t>
            </a:r>
          </a:p>
          <a:p>
            <a:r>
              <a:rPr lang="en-US" dirty="0"/>
              <a:t>File download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Types of Peer-to-Peer Network</a:t>
            </a:r>
            <a:endParaRPr lang="en-US" dirty="0" smtClean="0"/>
          </a:p>
          <a:p>
            <a:r>
              <a:rPr lang="en-US" dirty="0" smtClean="0"/>
              <a:t>Investigative Process</a:t>
            </a:r>
          </a:p>
          <a:p>
            <a:r>
              <a:rPr lang="en-US" dirty="0" smtClean="0"/>
              <a:t>Legal Constraints and Issues</a:t>
            </a:r>
          </a:p>
          <a:p>
            <a:r>
              <a:rPr lang="en-US" dirty="0" smtClean="0"/>
              <a:t>Protocol Analysis</a:t>
            </a:r>
          </a:p>
          <a:p>
            <a:r>
              <a:rPr lang="en-US" dirty="0" err="1" smtClean="0"/>
              <a:t>RoundUp</a:t>
            </a:r>
            <a:endParaRPr lang="en-US" dirty="0" smtClean="0"/>
          </a:p>
          <a:p>
            <a:r>
              <a:rPr lang="en-US" dirty="0" smtClean="0"/>
              <a:t>Results &amp; Discussion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use and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 to physical location of machine</a:t>
            </a:r>
          </a:p>
          <a:p>
            <a:r>
              <a:rPr lang="en-US" dirty="0" smtClean="0"/>
              <a:t>Direct evidence to obtain subpoena for ISP</a:t>
            </a:r>
          </a:p>
          <a:p>
            <a:r>
              <a:rPr lang="en-US" dirty="0" smtClean="0"/>
              <a:t>Get a search warrant</a:t>
            </a:r>
          </a:p>
          <a:p>
            <a:r>
              <a:rPr lang="en-US" dirty="0" smtClean="0"/>
              <a:t>Gnutella – match GUID, shared folder contents</a:t>
            </a:r>
          </a:p>
          <a:p>
            <a:r>
              <a:rPr lang="en-US" dirty="0" smtClean="0"/>
              <a:t>BitTorrent – Download contraband or other related contraband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RoundUp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tool for forensically </a:t>
            </a:r>
            <a:r>
              <a:rPr lang="en-US" dirty="0" smtClean="0"/>
              <a:t>valid investigations </a:t>
            </a:r>
            <a:r>
              <a:rPr lang="en-US" dirty="0"/>
              <a:t>of the Gnutella </a:t>
            </a:r>
            <a:r>
              <a:rPr lang="en-US" dirty="0" smtClean="0"/>
              <a:t>network.</a:t>
            </a:r>
          </a:p>
          <a:p>
            <a:r>
              <a:rPr lang="en-US" dirty="0" smtClean="0"/>
              <a:t>Java based tool for local and collaborative investigation.</a:t>
            </a:r>
          </a:p>
          <a:p>
            <a:r>
              <a:rPr lang="en-US" dirty="0" smtClean="0"/>
              <a:t> Gnutella </a:t>
            </a:r>
            <a:r>
              <a:rPr lang="en-US" dirty="0" err="1" smtClean="0"/>
              <a:t>Phex</a:t>
            </a:r>
            <a:r>
              <a:rPr lang="en-US" dirty="0" smtClean="0"/>
              <a:t> client specific. </a:t>
            </a:r>
          </a:p>
          <a:p>
            <a:r>
              <a:rPr lang="en-US" dirty="0"/>
              <a:t>Prominent features are:  adding speciﬁc </a:t>
            </a:r>
            <a:r>
              <a:rPr lang="en-US" dirty="0" smtClean="0"/>
              <a:t>functionality</a:t>
            </a:r>
            <a:r>
              <a:rPr lang="en-US" dirty="0"/>
              <a:t>, </a:t>
            </a:r>
            <a:r>
              <a:rPr lang="en-US" dirty="0" smtClean="0"/>
              <a:t>exposing information </a:t>
            </a:r>
            <a:r>
              <a:rPr lang="en-US" dirty="0"/>
              <a:t>of interest, </a:t>
            </a:r>
            <a:r>
              <a:rPr lang="en-US" dirty="0" smtClean="0"/>
              <a:t>automating reporting.</a:t>
            </a:r>
          </a:p>
          <a:p>
            <a:r>
              <a:rPr lang="en-US" dirty="0" smtClean="0"/>
              <a:t>Web based interface to central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Observed 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4999"/>
            <a:ext cx="72390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3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Observed Candidates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39063" cy="365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7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most active venue for </a:t>
            </a:r>
            <a:r>
              <a:rPr lang="en-US" dirty="0" smtClean="0"/>
              <a:t>trafficking </a:t>
            </a:r>
            <a:r>
              <a:rPr lang="en-US" dirty="0"/>
              <a:t>of child pornography </a:t>
            </a:r>
            <a:r>
              <a:rPr lang="en-US" dirty="0" smtClean="0"/>
              <a:t>is p2p </a:t>
            </a:r>
            <a:r>
              <a:rPr lang="en-US" dirty="0"/>
              <a:t>networks, and it is a </a:t>
            </a:r>
            <a:r>
              <a:rPr lang="en-US" dirty="0" smtClean="0"/>
              <a:t> serious </a:t>
            </a:r>
            <a:r>
              <a:rPr lang="en-US" dirty="0"/>
              <a:t>concern of law enforcement.</a:t>
            </a:r>
          </a:p>
          <a:p>
            <a:r>
              <a:rPr lang="en-US" dirty="0" smtClean="0"/>
              <a:t>Successful </a:t>
            </a:r>
            <a:r>
              <a:rPr lang="en-US" dirty="0"/>
              <a:t>p2p investigation requires </a:t>
            </a:r>
            <a:r>
              <a:rPr lang="en-US" dirty="0" smtClean="0"/>
              <a:t>knowledge </a:t>
            </a:r>
            <a:r>
              <a:rPr lang="en-US" dirty="0"/>
              <a:t>of the </a:t>
            </a:r>
            <a:r>
              <a:rPr lang="en-US" dirty="0" smtClean="0"/>
              <a:t>law and </a:t>
            </a:r>
            <a:r>
              <a:rPr lang="en-US" dirty="0"/>
              <a:t>of p2p protocols</a:t>
            </a:r>
            <a:r>
              <a:rPr lang="en-US" dirty="0" smtClean="0"/>
              <a:t>.</a:t>
            </a:r>
          </a:p>
          <a:p>
            <a:r>
              <a:rPr lang="en-US" dirty="0"/>
              <a:t>If done correctly, P2P protocols provide enough information </a:t>
            </a:r>
            <a:r>
              <a:rPr lang="en-US" dirty="0" smtClean="0"/>
              <a:t>to successfully </a:t>
            </a:r>
            <a:r>
              <a:rPr lang="en-US" dirty="0"/>
              <a:t>investigate criminal acts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RoundUp</a:t>
            </a:r>
            <a:r>
              <a:rPr lang="en-US" dirty="0" smtClean="0"/>
              <a:t> – A tool to investigate Gnutella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25</a:t>
            </a:fld>
            <a:endParaRPr lang="en-US"/>
          </a:p>
        </p:txBody>
      </p:sp>
      <p:pic>
        <p:nvPicPr>
          <p:cNvPr id="3" name="Animated-burning-question-mark-moving-pictur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5000"/>
          </a:blip>
          <a:stretch>
            <a:fillRect/>
          </a:stretch>
        </p:blipFill>
        <p:spPr>
          <a:xfrm rot="20894103">
            <a:off x="2319966" y="1402733"/>
            <a:ext cx="1250331" cy="1917174"/>
          </a:xfrm>
          <a:prstGeom prst="rect">
            <a:avLst/>
          </a:prstGeom>
        </p:spPr>
      </p:pic>
      <p:pic>
        <p:nvPicPr>
          <p:cNvPr id="17" name="Animated-burning-question-mark-moving-pictur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2960" y="1603004"/>
            <a:ext cx="2143425" cy="3286584"/>
          </a:xfrm>
          <a:prstGeom prst="rect">
            <a:avLst/>
          </a:prstGeom>
          <a:effectLst/>
        </p:spPr>
      </p:pic>
      <p:pic>
        <p:nvPicPr>
          <p:cNvPr id="6" name="Animated-burning-question-mark-moving-pictur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10000"/>
          </a:blip>
          <a:stretch>
            <a:fillRect/>
          </a:stretch>
        </p:blipFill>
        <p:spPr>
          <a:xfrm rot="531539">
            <a:off x="5924673" y="1414175"/>
            <a:ext cx="1250331" cy="1917174"/>
          </a:xfrm>
          <a:prstGeom prst="rect">
            <a:avLst/>
          </a:prstGeom>
        </p:spPr>
      </p:pic>
      <p:pic>
        <p:nvPicPr>
          <p:cNvPr id="10" name="Animated-burning-question-mark-moving-pictur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20000"/>
          </a:blip>
          <a:stretch>
            <a:fillRect/>
          </a:stretch>
        </p:blipFill>
        <p:spPr>
          <a:xfrm rot="1467490">
            <a:off x="2779183" y="4055618"/>
            <a:ext cx="1250331" cy="1917174"/>
          </a:xfrm>
          <a:prstGeom prst="rect">
            <a:avLst/>
          </a:prstGeom>
        </p:spPr>
      </p:pic>
      <p:pic>
        <p:nvPicPr>
          <p:cNvPr id="7" name="Animated-burning-question-mark-moving-pictur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15000"/>
          </a:blip>
          <a:stretch>
            <a:fillRect/>
          </a:stretch>
        </p:blipFill>
        <p:spPr>
          <a:xfrm rot="20384042">
            <a:off x="5387939" y="3700776"/>
            <a:ext cx="1250331" cy="19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6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4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48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An alternative to the client/server model of distributed computing is the peer-to-peer model.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i="1" dirty="0"/>
              <a:t>Client/server</a:t>
            </a:r>
            <a:r>
              <a:rPr lang="en-US" dirty="0"/>
              <a:t> is inherently hierarchical, with resources centralized on a limited number of servers.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In </a:t>
            </a:r>
            <a:r>
              <a:rPr lang="en-US" i="1" dirty="0"/>
              <a:t>peer-to-peer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networks, both resources and control are widely distributed among nodes that are theoretically equals. (A node with more information, better information, or more power may be “</a:t>
            </a:r>
            <a:r>
              <a:rPr lang="en-US" i="1" dirty="0"/>
              <a:t>more equal,</a:t>
            </a:r>
            <a:r>
              <a:rPr lang="en-US" dirty="0"/>
              <a:t>” but that is a function of the node, not the network controllers.)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Peer-to-Peer Networking?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dirty="0"/>
              <a:t>The Internet has three valuable fundamental assets- information, bandwidth, and computing resources - all of which are vastly under utilized, partly due to the traditional client-server computing model.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b="1" dirty="0"/>
              <a:t>Information</a:t>
            </a:r>
            <a:r>
              <a:rPr lang="en-US" dirty="0"/>
              <a:t> - Hard to find, impossible to catalog and index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b="1" dirty="0"/>
              <a:t>Bandwidth </a:t>
            </a:r>
            <a:r>
              <a:rPr lang="en-US" dirty="0"/>
              <a:t>- Hot links get hotter, cold ones stay cold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b="1" dirty="0"/>
              <a:t>Computing resources </a:t>
            </a:r>
            <a:r>
              <a:rPr lang="en-US" dirty="0"/>
              <a:t>- Heavily loaded nodes get overloaded, idle nodes remain idle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from P2P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discovery of information</a:t>
            </a:r>
          </a:p>
          <a:p>
            <a:r>
              <a:rPr lang="en-US" dirty="0"/>
              <a:t>Better utilization of bandwidth, processor, storage, and other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Each </a:t>
            </a:r>
            <a:r>
              <a:rPr lang="en-US" dirty="0"/>
              <a:t>user contributes resources to network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Child Pornography:</a:t>
            </a:r>
          </a:p>
          <a:p>
            <a:r>
              <a:rPr lang="en-US" dirty="0"/>
              <a:t>2001: 1,713 arrests for child pornography possession in US</a:t>
            </a:r>
          </a:p>
          <a:p>
            <a:r>
              <a:rPr lang="en-US" dirty="0"/>
              <a:t>2006: 3,672 arrests</a:t>
            </a:r>
          </a:p>
          <a:p>
            <a:r>
              <a:rPr lang="en-US" dirty="0"/>
              <a:t>June 2010: 61,169 p2p users observed sharing child pornography</a:t>
            </a:r>
          </a:p>
          <a:p>
            <a:pPr marL="0" indent="0">
              <a:buNone/>
            </a:pPr>
            <a:r>
              <a:rPr lang="en-US" dirty="0"/>
              <a:t>Past studies [</a:t>
            </a:r>
            <a:r>
              <a:rPr lang="en-US" dirty="0" err="1"/>
              <a:t>Wolak</a:t>
            </a:r>
            <a:r>
              <a:rPr lang="en-US" dirty="0"/>
              <a:t>, et al.] have found:</a:t>
            </a:r>
          </a:p>
          <a:p>
            <a:r>
              <a:rPr lang="en-US" dirty="0"/>
              <a:t>21% of possessors had images of extreme violence</a:t>
            </a:r>
          </a:p>
          <a:p>
            <a:r>
              <a:rPr lang="en-US" dirty="0"/>
              <a:t>28% had images of children under three</a:t>
            </a:r>
          </a:p>
          <a:p>
            <a:r>
              <a:rPr lang="en-US" dirty="0"/>
              <a:t>16% of investigations ended with discovery of a contact </a:t>
            </a:r>
            <a:r>
              <a:rPr lang="en-US" dirty="0" err="1" smtClean="0"/>
              <a:t>ofender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Peer-to-Peer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p2p system – Gnutella</a:t>
            </a:r>
          </a:p>
          <a:p>
            <a:r>
              <a:rPr lang="en-US" dirty="0" smtClean="0"/>
              <a:t>Hybrid - BitTorrent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401562" y="3559836"/>
            <a:ext cx="1136508" cy="153853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596052" y="2166001"/>
            <a:ext cx="2376088" cy="125470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89244" y="2197543"/>
            <a:ext cx="1965875" cy="128970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276656" y="2424109"/>
            <a:ext cx="1093869" cy="83988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163699" y="4738799"/>
            <a:ext cx="771079" cy="135720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084995" y="3559836"/>
            <a:ext cx="1459885" cy="110692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7955" y="5296947"/>
            <a:ext cx="2173227" cy="7968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375700" y="4666760"/>
            <a:ext cx="2658123" cy="53444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163699" y="5257800"/>
            <a:ext cx="2574256" cy="85979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606292" y="2087676"/>
            <a:ext cx="3502977" cy="10986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276656" y="2314792"/>
            <a:ext cx="4268223" cy="117245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7911182" y="2087676"/>
            <a:ext cx="110479" cy="325057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Callout 60"/>
          <p:cNvSpPr/>
          <p:nvPr/>
        </p:nvSpPr>
        <p:spPr>
          <a:xfrm>
            <a:off x="208184" y="4118226"/>
            <a:ext cx="1017299" cy="802027"/>
          </a:xfrm>
          <a:prstGeom prst="wedgeEllipseCallout">
            <a:avLst>
              <a:gd name="adj1" fmla="val 43839"/>
              <a:gd name="adj2" fmla="val 443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Who has File  X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305858" y="1919285"/>
            <a:ext cx="649289" cy="504824"/>
            <a:chOff x="4195" y="2476"/>
            <a:chExt cx="590" cy="459"/>
          </a:xfrm>
        </p:grpSpPr>
        <p:pic>
          <p:nvPicPr>
            <p:cNvPr id="33" name="Picture 32" descr="BS01077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IN00696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BS0033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5618" y="3211711"/>
            <a:ext cx="649289" cy="504824"/>
            <a:chOff x="4195" y="2476"/>
            <a:chExt cx="590" cy="459"/>
          </a:xfrm>
        </p:grpSpPr>
        <p:pic>
          <p:nvPicPr>
            <p:cNvPr id="13" name="Picture 12" descr="BS01077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N00696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BS0033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76222" y="2037084"/>
            <a:ext cx="649289" cy="504824"/>
            <a:chOff x="4195" y="2476"/>
            <a:chExt cx="590" cy="459"/>
          </a:xfrm>
        </p:grpSpPr>
        <p:pic>
          <p:nvPicPr>
            <p:cNvPr id="5" name="Picture 4" descr="BS01077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IN00696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BS0033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7610747" y="5098375"/>
            <a:ext cx="649289" cy="504824"/>
            <a:chOff x="4195" y="2476"/>
            <a:chExt cx="590" cy="459"/>
          </a:xfrm>
        </p:grpSpPr>
        <p:pic>
          <p:nvPicPr>
            <p:cNvPr id="45" name="Picture 44" descr="BS01077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IN00696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BS0033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488694" y="5019239"/>
            <a:ext cx="649289" cy="504824"/>
            <a:chOff x="4195" y="2476"/>
            <a:chExt cx="590" cy="459"/>
          </a:xfrm>
        </p:grpSpPr>
        <p:pic>
          <p:nvPicPr>
            <p:cNvPr id="17" name="Picture 16" descr="BS01077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IN00696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BS0033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863265" y="5919788"/>
            <a:ext cx="649289" cy="504824"/>
            <a:chOff x="4195" y="2476"/>
            <a:chExt cx="590" cy="459"/>
          </a:xfrm>
        </p:grpSpPr>
        <p:pic>
          <p:nvPicPr>
            <p:cNvPr id="37" name="Picture 36" descr="BS01077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IN00696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BS0033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784561" y="4461091"/>
            <a:ext cx="649289" cy="504824"/>
            <a:chOff x="4195" y="2476"/>
            <a:chExt cx="590" cy="459"/>
          </a:xfrm>
        </p:grpSpPr>
        <p:pic>
          <p:nvPicPr>
            <p:cNvPr id="29" name="Picture 28" descr="BS01077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IN00696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BS0033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101128" y="4869661"/>
            <a:ext cx="649289" cy="504824"/>
            <a:chOff x="4195" y="2476"/>
            <a:chExt cx="590" cy="459"/>
          </a:xfrm>
        </p:grpSpPr>
        <p:pic>
          <p:nvPicPr>
            <p:cNvPr id="21" name="Picture 20" descr="BS01077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IN00696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BS0033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88809" y="3281578"/>
            <a:ext cx="649289" cy="504824"/>
            <a:chOff x="4195" y="2476"/>
            <a:chExt cx="590" cy="459"/>
          </a:xfrm>
        </p:grpSpPr>
        <p:pic>
          <p:nvPicPr>
            <p:cNvPr id="9" name="Picture 8" descr="BS01077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N00696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BS0033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5-Point Star 63"/>
          <p:cNvSpPr>
            <a:spLocks noChangeAspect="1"/>
          </p:cNvSpPr>
          <p:nvPr/>
        </p:nvSpPr>
        <p:spPr>
          <a:xfrm>
            <a:off x="1457830" y="4954993"/>
            <a:ext cx="365760" cy="365760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>
          <a:xfrm>
            <a:off x="2068923" y="2985080"/>
            <a:ext cx="365760" cy="36576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>
            <a:spLocks noChangeAspect="1"/>
          </p:cNvSpPr>
          <p:nvPr/>
        </p:nvSpPr>
        <p:spPr>
          <a:xfrm>
            <a:off x="7636745" y="1721916"/>
            <a:ext cx="887884" cy="73152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>
          <a:xfrm>
            <a:off x="4220742" y="4106246"/>
            <a:ext cx="365760" cy="365760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217364" y="4782312"/>
            <a:ext cx="139903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Hash Values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220968" y="4417474"/>
            <a:ext cx="139903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Sizes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17364" y="4050792"/>
            <a:ext cx="139903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Names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220555" y="3319032"/>
            <a:ext cx="139903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IP Address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20555" y="3683877"/>
            <a:ext cx="139903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Port Number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696200" y="1890197"/>
            <a:ext cx="649289" cy="504824"/>
            <a:chOff x="4195" y="2476"/>
            <a:chExt cx="590" cy="459"/>
          </a:xfrm>
        </p:grpSpPr>
        <p:pic>
          <p:nvPicPr>
            <p:cNvPr id="25" name="Picture 24" descr="BS01077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476"/>
              <a:ext cx="227" cy="187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IN00696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6"/>
              <a:ext cx="273" cy="25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BS0033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522"/>
              <a:ext cx="453" cy="4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5-Point Star 97"/>
          <p:cNvSpPr>
            <a:spLocks noChangeAspect="1"/>
          </p:cNvSpPr>
          <p:nvPr/>
        </p:nvSpPr>
        <p:spPr>
          <a:xfrm>
            <a:off x="7875043" y="1889760"/>
            <a:ext cx="365760" cy="36576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Elbow Connector 104"/>
          <p:cNvCxnSpPr>
            <a:stCxn id="23" idx="2"/>
            <a:endCxn id="25" idx="2"/>
          </p:cNvCxnSpPr>
          <p:nvPr/>
        </p:nvCxnSpPr>
        <p:spPr>
          <a:xfrm rot="5400000" flipH="1" flipV="1">
            <a:off x="3146176" y="300078"/>
            <a:ext cx="3278619" cy="6870195"/>
          </a:xfrm>
          <a:prstGeom prst="bentConnector3">
            <a:avLst>
              <a:gd name="adj1" fmla="val -3819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248400" y="3058443"/>
            <a:ext cx="139903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GUID</a:t>
            </a:r>
          </a:p>
        </p:txBody>
      </p:sp>
      <p:sp>
        <p:nvSpPr>
          <p:cNvPr id="112" name="5-Point Star 111"/>
          <p:cNvSpPr>
            <a:spLocks noChangeAspect="1"/>
          </p:cNvSpPr>
          <p:nvPr/>
        </p:nvSpPr>
        <p:spPr>
          <a:xfrm>
            <a:off x="8037703" y="1919285"/>
            <a:ext cx="365760" cy="365760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8</a:t>
            </a:fld>
            <a:endParaRPr lang="en-US"/>
          </a:p>
        </p:txBody>
      </p:sp>
      <p:sp>
        <p:nvSpPr>
          <p:cNvPr id="3" name="5-Point Star 2"/>
          <p:cNvSpPr>
            <a:spLocks noChangeAspect="1"/>
          </p:cNvSpPr>
          <p:nvPr/>
        </p:nvSpPr>
        <p:spPr>
          <a:xfrm>
            <a:off x="1401562" y="4606735"/>
            <a:ext cx="365760" cy="3657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5143E-6 L 0.10313 -0.181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906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12858E-6 L 0.24549 -0.060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3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49 -0.05158 L 0.14705 0.13922 L 0.44705 0.0148 " pathEditMode="relative" rAng="0" ptsTypes="AAA">
                                      <p:cBhvr>
                                        <p:cTn id="25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95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6 -0.17946 L 0.33472 -0.3802 L 0.69896 -0.39408 " pathEditMode="relative" rAng="0" ptsTypes="AAA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5" y="-107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6559E-6 L -0.11059 -0.12141 L 0.37014 0.03978 " pathEditMode="relative" rAng="0" ptsTypes="AAA">
                                      <p:cBhvr>
                                        <p:cTn id="29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40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781 L 0.13073 -0.10939 L 0.3934 -0.31406 L 0.38593 0.15703 " pathEditMode="relative" rAng="0" ptsTypes="AAAA">
                                      <p:cBhvr>
                                        <p:cTn id="3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8" y="-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073 0.01988 L -0.60452 0.22062 L -0.72691 0.44727 " pathEditMode="relative" ptsTypes="AAAA">
                                      <p:cBhvr>
                                        <p:cTn id="95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08973E-6 L 0.00156 0.65426 L -0.75209 0.65032 L -0.75209 0.47526 " pathEditMode="relative" ptsTypes="AAAA">
                                      <p:cBhvr>
                                        <p:cTn id="11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451 0.65009 L -0.74914 0.65009 L -0.74618 0.47132 " pathEditMode="relative" ptsTypes="AAAA">
                                      <p:cBhvr>
                                        <p:cTn id="11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5217 L -0.75365 0.65009 L -0.75069 0.49306 L -0.74635 0.48312 " pathEditMode="relative" ptsTypes="AAAAA">
                                      <p:cBhvr>
                                        <p:cTn id="1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64" grpId="1" animBg="1"/>
      <p:bldP spid="64" grpId="2" animBg="1"/>
      <p:bldP spid="64" grpId="3" animBg="1"/>
      <p:bldP spid="67" grpId="0" animBg="1"/>
      <p:bldP spid="67" grpId="1" animBg="1"/>
      <p:bldP spid="67" grpId="2" animBg="1"/>
      <p:bldP spid="97" grpId="0" animBg="1"/>
      <p:bldP spid="65" grpId="0" animBg="1"/>
      <p:bldP spid="65" grpId="1" animBg="1"/>
      <p:bldP spid="65" grpId="2" animBg="1"/>
      <p:bldP spid="99" grpId="0"/>
      <p:bldP spid="100" grpId="0"/>
      <p:bldP spid="101" grpId="0"/>
      <p:bldP spid="102" grpId="0"/>
      <p:bldP spid="103" grpId="0"/>
      <p:bldP spid="98" grpId="0" animBg="1"/>
      <p:bldP spid="98" grpId="1" animBg="1"/>
      <p:bldP spid="98" grpId="2" animBg="1"/>
      <p:bldP spid="111" grpId="0"/>
      <p:bldP spid="112" grpId="0" animBg="1"/>
      <p:bldP spid="112" grpId="1" animBg="1"/>
      <p:bldP spid="112" grpId="2" animBg="1"/>
      <p:bldP spid="112" grpId="3" animBg="1"/>
      <p:bldP spid="112" grpId="4" animBg="1"/>
      <p:bldP spid="3" grpId="0" animBg="1"/>
      <p:bldP spid="3" grpId="1" animBg="1"/>
      <p:bldP spid="3" grpId="2" animBg="1"/>
      <p:bldP spid="3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BearShare</a:t>
            </a:r>
            <a:endParaRPr lang="en-US" dirty="0" smtClean="0"/>
          </a:p>
          <a:p>
            <a:r>
              <a:rPr lang="en-US" dirty="0" err="1" smtClean="0"/>
              <a:t>Phex</a:t>
            </a:r>
            <a:endParaRPr lang="en-US" dirty="0" smtClean="0"/>
          </a:p>
          <a:p>
            <a:r>
              <a:rPr lang="en-US" dirty="0" smtClean="0"/>
              <a:t>LimeWire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56" y="2305584"/>
            <a:ext cx="1188720" cy="575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13796"/>
            <a:ext cx="7924800" cy="3391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45" y="1475269"/>
            <a:ext cx="830315" cy="83031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6B02-95C3-4E88-9F67-31FFB01C5B7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01" y="293610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787</Words>
  <Application>Microsoft Office PowerPoint</Application>
  <PresentationFormat>On-screen Show (4:3)</PresentationFormat>
  <Paragraphs>154</Paragraphs>
  <Slides>25</Slides>
  <Notes>4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Forensics Investigation of Peer-to-Peer File Sharing Networks </vt:lpstr>
      <vt:lpstr>Outline</vt:lpstr>
      <vt:lpstr>Peer-to-Peer Network</vt:lpstr>
      <vt:lpstr>Why Peer-to-Peer Networking?</vt:lpstr>
      <vt:lpstr>Benefits from P2P</vt:lpstr>
      <vt:lpstr>Motivation</vt:lpstr>
      <vt:lpstr>Types of Peer-to-Peer Network</vt:lpstr>
      <vt:lpstr>Gnutella</vt:lpstr>
      <vt:lpstr>Gnutella Clients</vt:lpstr>
      <vt:lpstr>LimeWire’s End? </vt:lpstr>
      <vt:lpstr>BitTorrent</vt:lpstr>
      <vt:lpstr>Torrent World</vt:lpstr>
      <vt:lpstr>BitTorrent Clients</vt:lpstr>
      <vt:lpstr>Investigative Process</vt:lpstr>
      <vt:lpstr>Investigation Steps</vt:lpstr>
      <vt:lpstr>Legal constraints</vt:lpstr>
      <vt:lpstr>Legal Issues</vt:lpstr>
      <vt:lpstr>Protocol Analysis - Gnutella</vt:lpstr>
      <vt:lpstr>Protocol Analysis – BitTorrent</vt:lpstr>
      <vt:lpstr>Evidence use and validation</vt:lpstr>
      <vt:lpstr>RoundUp</vt:lpstr>
      <vt:lpstr>Results – Observed Candidates</vt:lpstr>
      <vt:lpstr>Results – Observed Candidates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funky</dc:creator>
  <cp:lastModifiedBy>funky</cp:lastModifiedBy>
  <cp:revision>131</cp:revision>
  <dcterms:created xsi:type="dcterms:W3CDTF">2012-11-11T21:13:59Z</dcterms:created>
  <dcterms:modified xsi:type="dcterms:W3CDTF">2012-11-17T22:57:29Z</dcterms:modified>
</cp:coreProperties>
</file>