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88D4-66D6-40A8-BCCA-819848122AC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3400-78C9-44F5-AD04-F776881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6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3400-78C9-44F5-AD04-F77688169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3400-78C9-44F5-AD04-F776881697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938D-6B49-47B8-A6DD-3C52103B9175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63C8-0DC7-4A6E-B781-00A06B673B3D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9E6F-EA0D-48A9-A46D-F7FAB4C5AAEA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BFC0-D39E-4626-B185-F396F188FBAA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1920-6D6A-4C81-BC09-30B5E9AA32B7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907F-BC68-420E-BA61-BBEEA2E44946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77D9-66EB-4141-AAE9-C0898C4029DD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9A31-2D32-465A-B7AE-0D55B67E3BD0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F607-C094-431A-87DC-1F93E74EEA85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7F15-D0E2-4DD6-89A2-165E154E8B6E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2D59-811F-4DE6-A2F7-53C32024E688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4DB6-3CBC-4860-8093-9E911D1631FF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0010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COE-589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Carving contiguous and fragmented files with fast object validation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781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Author: </a:t>
            </a:r>
            <a:r>
              <a:rPr lang="en-US" dirty="0" err="1" smtClean="0">
                <a:solidFill>
                  <a:schemeClr val="tx1"/>
                </a:solidFill>
              </a:rPr>
              <a:t>Simson</a:t>
            </a:r>
            <a:r>
              <a:rPr lang="en-US" dirty="0" smtClean="0">
                <a:solidFill>
                  <a:schemeClr val="tx1"/>
                </a:solidFill>
              </a:rPr>
              <a:t> L. </a:t>
            </a:r>
            <a:r>
              <a:rPr lang="en-US" dirty="0" err="1" smtClean="0">
                <a:solidFill>
                  <a:schemeClr val="tx1"/>
                </a:solidFill>
              </a:rPr>
              <a:t>Garfinkel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Presented by: Mohammad Faizuddin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g201106390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325562"/>
          </a:xfrm>
        </p:spPr>
        <p:txBody>
          <a:bodyPr>
            <a:noAutofit/>
          </a:bodyPr>
          <a:lstStyle/>
          <a:p>
            <a:r>
              <a:rPr lang="en-US" dirty="0"/>
              <a:t>Experimental </a:t>
            </a:r>
            <a:r>
              <a:rPr lang="en-US" dirty="0" smtClean="0"/>
              <a:t>Methodology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Slueth</a:t>
            </a:r>
            <a:r>
              <a:rPr lang="en-US" sz="2800" dirty="0" smtClean="0"/>
              <a:t> Kit identified active file systems on 449 of the disk images in the </a:t>
            </a:r>
            <a:r>
              <a:rPr lang="en-US" sz="2800" dirty="0" err="1" smtClean="0"/>
              <a:t>Garfinkel</a:t>
            </a:r>
            <a:r>
              <a:rPr lang="en-US" sz="2800" dirty="0" smtClean="0"/>
              <a:t> corpus.</a:t>
            </a:r>
          </a:p>
          <a:p>
            <a:r>
              <a:rPr lang="en-US" sz="2800" dirty="0" smtClean="0"/>
              <a:t>Many drives in </a:t>
            </a:r>
            <a:r>
              <a:rPr lang="en-US" sz="2800" dirty="0" err="1" smtClean="0"/>
              <a:t>Garfinkel</a:t>
            </a:r>
            <a:r>
              <a:rPr lang="en-US" sz="2800" dirty="0" smtClean="0"/>
              <a:t> corpus were either completely blank or completely formatted with an FAT or NTFS file system.</a:t>
            </a:r>
          </a:p>
          <a:p>
            <a:r>
              <a:rPr lang="en-US" sz="2800" dirty="0" smtClean="0"/>
              <a:t>Only 324 hard drives contained more than five files.</a:t>
            </a:r>
          </a:p>
          <a:p>
            <a:r>
              <a:rPr lang="en-US" sz="2800" dirty="0" err="1" smtClean="0"/>
              <a:t>Slueth</a:t>
            </a:r>
            <a:r>
              <a:rPr lang="en-US" sz="2800" dirty="0" smtClean="0"/>
              <a:t> Kit identified 2,204,139 files with file names of which 2,143,553 has associated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125,659 (6%) of the files recovered from the corpus were fragmented.</a:t>
            </a:r>
          </a:p>
          <a:p>
            <a:r>
              <a:rPr lang="en-US" sz="2800" dirty="0" smtClean="0"/>
              <a:t>Half of the drives had not a single fragmented file.</a:t>
            </a:r>
          </a:p>
          <a:p>
            <a:r>
              <a:rPr lang="en-US" sz="2800" dirty="0" smtClean="0"/>
              <a:t>30 drives had more than 10% of their files fragmented into two or more pieces.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616920" cy="21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Fragmentation </a:t>
            </a:r>
            <a:r>
              <a:rPr lang="en-US" dirty="0" smtClean="0"/>
              <a:t>distribution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Modern operating systems try to write files without fragmentation because these files are faster to write and to read.</a:t>
            </a:r>
          </a:p>
          <a:p>
            <a:r>
              <a:rPr lang="en-US" sz="3000" dirty="0" smtClean="0"/>
              <a:t>Three conditions under which an operating system must write a file with two or more fragments.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 contiguous region of sectors on the media.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 sufficient unallocated sectors at the end of the file to accommodate the new data.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File system itself may not support writing files of a certain size in a contiguous manner (e.g.  Unix File System).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Fragmentation distribution Cont.(3)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885475"/>
          </a:xfrm>
        </p:spPr>
        <p:txBody>
          <a:bodyPr/>
          <a:lstStyle/>
          <a:p>
            <a:r>
              <a:rPr lang="en-US" dirty="0" smtClean="0"/>
              <a:t>Files on Unix File System (UFS) were far more likely fragmented than those on FAT or NTFS volumes.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876800" cy="50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Fragmentation by file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3768436" cy="5486401"/>
          </a:xfrm>
        </p:spPr>
        <p:txBody>
          <a:bodyPr>
            <a:noAutofit/>
          </a:bodyPr>
          <a:lstStyle/>
          <a:p>
            <a:r>
              <a:rPr lang="en-US" dirty="0" smtClean="0"/>
              <a:t>High fragmentation rates were seen for log files and PST files.</a:t>
            </a:r>
          </a:p>
          <a:p>
            <a:r>
              <a:rPr lang="en-US" dirty="0" smtClean="0"/>
              <a:t>Surprised to see that TMP files were most highly fragmented.</a:t>
            </a:r>
          </a:p>
          <a:p>
            <a:r>
              <a:rPr lang="en-US" dirty="0" smtClean="0"/>
              <a:t>High fragmentation rates for file types (e.g. AVI</a:t>
            </a:r>
            <a:r>
              <a:rPr lang="en-US" dirty="0"/>
              <a:t>, DOC, JPEG and PST </a:t>
            </a:r>
            <a:r>
              <a:rPr lang="en-US" dirty="0" smtClean="0"/>
              <a:t>) that are likely to be of interest by forensic examiners.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2" y="990600"/>
            <a:ext cx="5346123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split into two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Term </a:t>
            </a:r>
            <a:r>
              <a:rPr lang="en-US" sz="3000" i="1" dirty="0" smtClean="0"/>
              <a:t>bifragmented </a:t>
            </a:r>
            <a:r>
              <a:rPr lang="en-US" sz="3000" dirty="0" smtClean="0"/>
              <a:t>describe a file that is split into two fragments</a:t>
            </a:r>
            <a:r>
              <a:rPr lang="en-US" sz="3000" i="1" dirty="0" smtClean="0"/>
              <a:t>.</a:t>
            </a:r>
          </a:p>
          <a:p>
            <a:r>
              <a:rPr lang="en-US" sz="3000" dirty="0" smtClean="0"/>
              <a:t>Bifragmented files can be carved using straightforward algorithms.</a:t>
            </a:r>
          </a:p>
          <a:p>
            <a:r>
              <a:rPr lang="en-US" sz="3000" dirty="0" smtClean="0"/>
              <a:t>Table shows bifragmented files observed in the corpus for the 20 most popular file extensions.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09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Files split into two </a:t>
            </a:r>
            <a:r>
              <a:rPr lang="en-US" dirty="0" smtClean="0"/>
              <a:t>fragments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Performed Histogram analysis of the most common gap sizes between the first and the second fragment.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15" y="1616652"/>
            <a:ext cx="4786785" cy="333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Files split into two fragments Cont</a:t>
            </a:r>
            <a:r>
              <a:rPr lang="en-US" dirty="0" smtClean="0"/>
              <a:t>.(3)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3238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524000"/>
            <a:ext cx="405969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68" y="1447800"/>
            <a:ext cx="41502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062899"/>
            <a:ext cx="8202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Tables show common gap sizes for JPEG and HTML files.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Gaps are represented in sectors ( 1 sector = 512 byte).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03386" cy="1143000"/>
          </a:xfrm>
        </p:spPr>
        <p:txBody>
          <a:bodyPr>
            <a:normAutofit/>
          </a:bodyPr>
          <a:lstStyle/>
          <a:p>
            <a:r>
              <a:rPr lang="en-US" dirty="0"/>
              <a:t>Files split into two fragments Cont</a:t>
            </a:r>
            <a:r>
              <a:rPr lang="en-US" dirty="0" smtClean="0"/>
              <a:t>.(4)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189" y="1524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Table shows more files with a gap of eight blocks than the files with a gap of eight sectors.</a:t>
            </a:r>
          </a:p>
          <a:p>
            <a:r>
              <a:rPr lang="en-US" dirty="0" smtClean="0"/>
              <a:t>It appears that some of the files with gaps of 16 or 32 sectors were actually on file systems with a cluster size of two or four sectors.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7" y="1524000"/>
            <a:ext cx="462097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Fragmented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Small number of drives in the corpus had files that were highly fragmented.</a:t>
            </a:r>
          </a:p>
          <a:p>
            <a:pPr lvl="1"/>
            <a:r>
              <a:rPr lang="en-US" sz="2400" dirty="0" smtClean="0"/>
              <a:t>Total of 6731 files on 63 drives had more than 100 fragments.</a:t>
            </a:r>
          </a:p>
          <a:p>
            <a:pPr lvl="1"/>
            <a:r>
              <a:rPr lang="en-US" sz="2400" dirty="0" smtClean="0"/>
              <a:t>592 files on 12 drives had more than 1000.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Highly fragmented files </a:t>
            </a:r>
          </a:p>
          <a:p>
            <a:pPr lvl="1"/>
            <a:r>
              <a:rPr lang="en-US" sz="2400" dirty="0" smtClean="0"/>
              <a:t>Large DLLs and CAB files.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17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/>
              <a:t>Limitations of File Carving </a:t>
            </a:r>
            <a:r>
              <a:rPr lang="en-US" sz="2400" dirty="0" smtClean="0"/>
              <a:t>Programs</a:t>
            </a:r>
          </a:p>
          <a:p>
            <a:r>
              <a:rPr lang="en-US" sz="2400" dirty="0"/>
              <a:t>Contribution</a:t>
            </a:r>
            <a:endParaRPr lang="en-US" sz="2400" dirty="0" smtClean="0"/>
          </a:p>
          <a:p>
            <a:r>
              <a:rPr lang="en-US" sz="2400" dirty="0" smtClean="0"/>
              <a:t>Related work</a:t>
            </a:r>
          </a:p>
          <a:p>
            <a:r>
              <a:rPr lang="en-US" sz="2400" dirty="0" smtClean="0"/>
              <a:t>Fragmentation in the wild</a:t>
            </a:r>
          </a:p>
          <a:p>
            <a:r>
              <a:rPr lang="en-US" sz="2400" dirty="0" smtClean="0"/>
              <a:t>Experimental Methodology</a:t>
            </a:r>
          </a:p>
          <a:p>
            <a:r>
              <a:rPr lang="en-US" sz="2400" dirty="0" smtClean="0"/>
              <a:t>Object Validation</a:t>
            </a:r>
          </a:p>
          <a:p>
            <a:r>
              <a:rPr lang="en-US" sz="2400" dirty="0"/>
              <a:t>Pluggable validator framework</a:t>
            </a:r>
            <a:endParaRPr lang="en-US" sz="2400" dirty="0" smtClean="0"/>
          </a:p>
          <a:p>
            <a:r>
              <a:rPr lang="en-US" sz="2400" dirty="0" smtClean="0"/>
              <a:t>Carving with validation</a:t>
            </a:r>
          </a:p>
          <a:p>
            <a:r>
              <a:rPr lang="en-US" sz="2400" dirty="0"/>
              <a:t>Contiguous carving </a:t>
            </a:r>
            <a:r>
              <a:rPr lang="en-US" sz="2400" dirty="0" smtClean="0"/>
              <a:t>algorithms</a:t>
            </a:r>
          </a:p>
          <a:p>
            <a:r>
              <a:rPr lang="en-US" sz="2400" dirty="0"/>
              <a:t>Fragment Recovery Carving</a:t>
            </a:r>
            <a:endParaRPr lang="en-US" sz="2400" dirty="0" smtClean="0"/>
          </a:p>
          <a:p>
            <a:r>
              <a:rPr lang="en-US" sz="2400" dirty="0" smtClean="0"/>
              <a:t>Conclusions</a:t>
            </a:r>
          </a:p>
          <a:p>
            <a:r>
              <a:rPr lang="en-US" sz="2400" dirty="0" smtClean="0"/>
              <a:t>Future 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and volume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Large hard drives are less likely to have fragmented files than the smaller hard drives.</a:t>
            </a:r>
          </a:p>
          <a:p>
            <a:r>
              <a:rPr lang="en-US" sz="3000" dirty="0" smtClean="0"/>
              <a:t>In the Garfinkel’s corpus </a:t>
            </a:r>
          </a:p>
          <a:p>
            <a:pPr lvl="1"/>
            <a:r>
              <a:rPr lang="en-US" sz="2600" dirty="0" smtClean="0"/>
              <a:t>303 drives were smaller than 20GB. </a:t>
            </a:r>
          </a:p>
          <a:p>
            <a:pPr lvl="1"/>
            <a:r>
              <a:rPr lang="en-US" sz="2600" dirty="0" smtClean="0"/>
              <a:t>21 were larger than 20GB.</a:t>
            </a:r>
          </a:p>
          <a:p>
            <a:r>
              <a:rPr lang="en-US" sz="3000" dirty="0" smtClean="0"/>
              <a:t>Most highly fragmented drives </a:t>
            </a:r>
          </a:p>
          <a:p>
            <a:pPr lvl="1"/>
            <a:r>
              <a:rPr lang="en-US" sz="2600" dirty="0" smtClean="0"/>
              <a:t>10-20 GB range (e.g. A 14 GB drive had 43% of drive’s  2517 JPEGs were fragmented).</a:t>
            </a:r>
          </a:p>
          <a:p>
            <a:r>
              <a:rPr lang="en-US" sz="3000" dirty="0" smtClean="0"/>
              <a:t>Fragmentation does appear to go down as drive size increases </a:t>
            </a:r>
          </a:p>
          <a:p>
            <a:pPr lvl="1"/>
            <a:r>
              <a:rPr lang="en-US" sz="2600" dirty="0" smtClean="0"/>
              <a:t>4.3 GB drive had 34% fragmentation.</a:t>
            </a:r>
          </a:p>
          <a:p>
            <a:pPr lvl="1"/>
            <a:r>
              <a:rPr lang="en-US" sz="2600" dirty="0" smtClean="0"/>
              <a:t>9 GB drive had 33% </a:t>
            </a:r>
            <a:r>
              <a:rPr lang="en-US" sz="2600" dirty="0"/>
              <a:t>fragmentation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 Validation </a:t>
            </a:r>
          </a:p>
          <a:p>
            <a:pPr lvl="1"/>
            <a:r>
              <a:rPr lang="en-US" sz="2400" dirty="0" smtClean="0"/>
              <a:t>process of determining which sequence of bytes represent valid Microsoft Office files, JPEGs, or other kinds of data object.</a:t>
            </a:r>
          </a:p>
          <a:p>
            <a:r>
              <a:rPr lang="en-US" sz="2800" dirty="0" smtClean="0"/>
              <a:t>Object Validation is a superset of file validation</a:t>
            </a:r>
          </a:p>
          <a:p>
            <a:pPr lvl="1"/>
            <a:r>
              <a:rPr lang="en-US" sz="2400" dirty="0" smtClean="0"/>
              <a:t>It is possible to extract, validate and ultimately use meaningful components from with in a file (e.g. extracting a JPEG image embedded with in a Word file).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object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Validator</a:t>
                </a:r>
              </a:p>
              <a:p>
                <a:pPr lvl="1"/>
                <a:r>
                  <a:rPr lang="en-US" dirty="0" smtClean="0"/>
                  <a:t> </a:t>
                </a:r>
                <a:r>
                  <a:rPr lang="en-US" sz="2400" dirty="0" smtClean="0"/>
                  <a:t>attempts to determine if a sequence of bytes is a valid file.</a:t>
                </a:r>
              </a:p>
              <a:p>
                <a:r>
                  <a:rPr lang="en-US" sz="2800" dirty="0" smtClean="0"/>
                  <a:t>A disk with n bytes has (n)(n+1)/2 possible strings; thus, a 200 GB hard drive require 2.0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800" dirty="0" smtClean="0"/>
                  <a:t> different validations.</a:t>
                </a:r>
              </a:p>
              <a:p>
                <a:r>
                  <a:rPr lang="en-US" sz="2800" dirty="0" smtClean="0"/>
                  <a:t>JPEG decompressor in FAT or NTFS file systems reduces the number of validations from 1.9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800" dirty="0" smtClean="0"/>
                  <a:t> to 4 X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Headers and Footers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Verifies static headers and footers.</a:t>
                </a:r>
              </a:p>
              <a:p>
                <a:r>
                  <a:rPr lang="en-US" sz="2800" dirty="0" smtClean="0"/>
                  <a:t>JPEG files </a:t>
                </a:r>
              </a:p>
              <a:p>
                <a:pPr lvl="1"/>
                <a:r>
                  <a:rPr lang="en-US" sz="2400" dirty="0" smtClean="0"/>
                  <a:t>begin with FF DE FF followed by an E0 or E1.</a:t>
                </a:r>
              </a:p>
              <a:p>
                <a:pPr lvl="1"/>
                <a:r>
                  <a:rPr lang="en-US" sz="2400" dirty="0"/>
                  <a:t>end with FF D9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800" dirty="0" smtClean="0"/>
                  <a:t>Chance </a:t>
                </a:r>
                <a:r>
                  <a:rPr lang="en-US" sz="2800" dirty="0"/>
                  <a:t>of these patterns occurring randomly in any arbitrary object is </a:t>
                </a:r>
                <a:r>
                  <a:rPr lang="en-US" sz="2800" dirty="0" smtClean="0"/>
                  <a:t>2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48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smtClean="0"/>
                  <a:t>Limitation</a:t>
                </a:r>
              </a:p>
              <a:p>
                <a:pPr lvl="1"/>
                <a:r>
                  <a:rPr lang="en-US" sz="2400" dirty="0" smtClean="0"/>
                  <a:t>Fails </a:t>
                </a:r>
                <a:r>
                  <a:rPr lang="en-US" sz="2400" dirty="0"/>
                  <a:t>in discovering sectors that are inserted, deleted or modified between header and footer because these sectors are never examined</a:t>
                </a:r>
                <a:endParaRPr lang="en-US" sz="2400" dirty="0" smtClean="0"/>
              </a:p>
              <a:p>
                <a:r>
                  <a:rPr lang="en-US" sz="2800" dirty="0"/>
                  <a:t>Should be used to reject a data</a:t>
                </a:r>
                <a:r>
                  <a:rPr lang="en-US" sz="2800" dirty="0" smtClean="0"/>
                  <a:t>.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259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Container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JPEG file </a:t>
            </a:r>
          </a:p>
          <a:p>
            <a:pPr lvl="1"/>
            <a:r>
              <a:rPr lang="en-US" sz="2400" dirty="0" smtClean="0"/>
              <a:t>Contains metadata, color tables and Huffman-encoded image.</a:t>
            </a:r>
          </a:p>
          <a:p>
            <a:r>
              <a:rPr lang="en-US" sz="2800" dirty="0"/>
              <a:t>Zip files</a:t>
            </a:r>
          </a:p>
          <a:p>
            <a:pPr lvl="1"/>
            <a:r>
              <a:rPr lang="en-US" sz="2400" dirty="0" smtClean="0"/>
              <a:t>Contains directory and multiple compressed files</a:t>
            </a:r>
          </a:p>
          <a:p>
            <a:r>
              <a:rPr lang="en-US" sz="2800" dirty="0" smtClean="0"/>
              <a:t>Microsoft word files </a:t>
            </a:r>
          </a:p>
          <a:p>
            <a:pPr lvl="1"/>
            <a:r>
              <a:rPr lang="en-US" sz="2400" dirty="0" smtClean="0"/>
              <a:t>Contains Master Sector Allocation Table, a Sector Allocation Table, a Short Sector Allocation Table, a directory and one or more data streams.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Container </a:t>
            </a:r>
            <a:r>
              <a:rPr lang="en-US" dirty="0" smtClean="0"/>
              <a:t>Structures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Container structures have integers and pointers.</a:t>
            </a:r>
          </a:p>
          <a:p>
            <a:r>
              <a:rPr lang="en-US" dirty="0" smtClean="0"/>
              <a:t>Validating requires checking</a:t>
            </a:r>
          </a:p>
          <a:p>
            <a:pPr lvl="1"/>
            <a:r>
              <a:rPr lang="en-US" dirty="0" smtClean="0"/>
              <a:t>If an Integer is within a predefined range.	</a:t>
            </a:r>
          </a:p>
          <a:p>
            <a:pPr lvl="1"/>
            <a:r>
              <a:rPr lang="en-US" dirty="0" smtClean="0"/>
              <a:t>Or Pointer points to another valid structure.</a:t>
            </a:r>
          </a:p>
          <a:p>
            <a:r>
              <a:rPr lang="en-US" dirty="0"/>
              <a:t>Container structure validation is more likely than header/footer validation to detect incorrect byte sequences or sectors.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with decompression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Validate actual data contained.</a:t>
            </a:r>
          </a:p>
          <a:p>
            <a:r>
              <a:rPr lang="en-US" sz="2800" dirty="0" smtClean="0"/>
              <a:t>Huffman-code is decompressed to display JPEG image.</a:t>
            </a:r>
          </a:p>
          <a:p>
            <a:r>
              <a:rPr lang="en-US" sz="2800" dirty="0" smtClean="0"/>
              <a:t>JPEG decompressor frequently decompress corrupt data for many sectors before detecting error.</a:t>
            </a:r>
          </a:p>
          <a:p>
            <a:r>
              <a:rPr lang="en-US" sz="2800" dirty="0" smtClean="0"/>
              <a:t>2006 challenge</a:t>
            </a:r>
          </a:p>
          <a:p>
            <a:pPr lvl="1"/>
            <a:r>
              <a:rPr lang="en-US" sz="2400" dirty="0" smtClean="0"/>
              <a:t>A photo present in two fragments (from sectors 31,533-31,752 and 31,888-32,773).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with </a:t>
            </a:r>
            <a:r>
              <a:rPr lang="en-US" dirty="0" smtClean="0"/>
              <a:t>decompression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429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JPEG decompressor</a:t>
            </a:r>
          </a:p>
          <a:p>
            <a:pPr lvl="1"/>
            <a:r>
              <a:rPr lang="en-US" dirty="0" smtClean="0"/>
              <a:t>Input contiguous stream of sectors.</a:t>
            </a:r>
          </a:p>
          <a:p>
            <a:pPr lvl="1"/>
            <a:r>
              <a:rPr lang="en-US" dirty="0" smtClean="0"/>
              <a:t>Does not generate error until it reaches 31,761.</a:t>
            </a:r>
          </a:p>
          <a:p>
            <a:pPr lvl="1"/>
            <a:r>
              <a:rPr lang="en-US" dirty="0" smtClean="0"/>
              <a:t>9 sectors in the range 31,733-31,760 decompress as valid data, even though they are wrong.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518852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with decompression Cont</a:t>
            </a:r>
            <a:r>
              <a:rPr lang="en-US" dirty="0" smtClean="0"/>
              <a:t>.(3)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JPEG decompressor</a:t>
            </a:r>
          </a:p>
          <a:p>
            <a:pPr lvl="1"/>
            <a:r>
              <a:rPr lang="en-US" sz="2400" dirty="0" smtClean="0"/>
              <a:t>Decompress many invalid sectors before realizing the problem.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a corrupted data </a:t>
            </a:r>
            <a:r>
              <a:rPr lang="en-US" sz="2400" dirty="0" smtClean="0"/>
              <a:t>never conclude that the entire JPEG had been properly decompressed without error.</a:t>
            </a:r>
          </a:p>
          <a:p>
            <a:pPr lvl="1"/>
            <a:r>
              <a:rPr lang="en-US" sz="2400" dirty="0" smtClean="0"/>
              <a:t>Successful as a validator.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with decompression Cont</a:t>
            </a:r>
            <a:r>
              <a:rPr lang="en-US" dirty="0" smtClean="0"/>
              <a:t>.(4)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JPEG decompressor</a:t>
            </a:r>
          </a:p>
          <a:p>
            <a:pPr lvl="1"/>
            <a:r>
              <a:rPr lang="en-US" sz="2400" dirty="0" smtClean="0"/>
              <a:t>Able to build a carving tool</a:t>
            </a:r>
          </a:p>
          <a:p>
            <a:r>
              <a:rPr lang="en-US" sz="2800" dirty="0" smtClean="0"/>
              <a:t>Carving tool</a:t>
            </a:r>
          </a:p>
          <a:p>
            <a:pPr lvl="1"/>
            <a:r>
              <a:rPr lang="en-US" sz="2400" dirty="0" smtClean="0"/>
              <a:t>Automatically carve both contiguous and fragmented JPEG files on the DFRWS 2006 with no false positives.</a:t>
            </a:r>
          </a:p>
          <a:p>
            <a:pPr lvl="1"/>
            <a:r>
              <a:rPr lang="en-US" sz="2400" dirty="0" smtClean="0"/>
              <a:t>Six contiguous JPEGS identified and carved in 6 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File Carving </a:t>
            </a:r>
          </a:p>
          <a:p>
            <a:pPr lvl="1"/>
            <a:r>
              <a:rPr lang="en-US" dirty="0" smtClean="0"/>
              <a:t>Reconstruction of files based on their content, rather than using metadata that points to the content.</a:t>
            </a:r>
          </a:p>
          <a:p>
            <a:r>
              <a:rPr lang="en-US" sz="3300" dirty="0" smtClean="0"/>
              <a:t>Carving is useful for both </a:t>
            </a:r>
            <a:r>
              <a:rPr lang="en-US" sz="3300" dirty="0"/>
              <a:t>c</a:t>
            </a:r>
            <a:r>
              <a:rPr lang="en-US" sz="3300" dirty="0" smtClean="0"/>
              <a:t>omputer forensics and data recovery.</a:t>
            </a:r>
          </a:p>
          <a:p>
            <a:r>
              <a:rPr lang="en-US" sz="3300" dirty="0" smtClean="0"/>
              <a:t>Challenges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Files to be carved must be recognized in the disk image.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process must establish if the files are intact or not.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files must be copied out of the disk image and presented to the examiner or analyst in a manner that makes sense.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of English and other human languages to automatically validate data objects.</a:t>
            </a:r>
          </a:p>
          <a:p>
            <a:r>
              <a:rPr lang="en-US" sz="2800" dirty="0" err="1" smtClean="0"/>
              <a:t>Garfinkel</a:t>
            </a:r>
            <a:r>
              <a:rPr lang="en-US" sz="2800" dirty="0" smtClean="0"/>
              <a:t> solved part of the 2006 Challenge</a:t>
            </a:r>
          </a:p>
          <a:p>
            <a:pPr lvl="1"/>
            <a:r>
              <a:rPr lang="en-US" sz="2400" dirty="0" smtClean="0"/>
              <a:t>Using manually tuned corpus recognizer that based its decisions on vocabulary unique to each text in question.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Manual validation</a:t>
            </a:r>
          </a:p>
          <a:p>
            <a:pPr lvl="1"/>
            <a:r>
              <a:rPr lang="en-US" sz="2400" dirty="0" smtClean="0"/>
              <a:t>Users think accurate way to validate an object.</a:t>
            </a:r>
          </a:p>
          <a:p>
            <a:pPr lvl="1"/>
            <a:r>
              <a:rPr lang="en-US" sz="2400" dirty="0" smtClean="0"/>
              <a:t>Still not definitive.</a:t>
            </a:r>
          </a:p>
          <a:p>
            <a:r>
              <a:rPr lang="en-US" sz="2800" dirty="0" smtClean="0"/>
              <a:t>Word and Excel open files that contain substituted sectors.</a:t>
            </a:r>
          </a:p>
          <a:p>
            <a:r>
              <a:rPr lang="en-US" sz="2800" dirty="0" smtClean="0"/>
              <a:t> Open file and examine with human eyes</a:t>
            </a:r>
          </a:p>
          <a:p>
            <a:pPr lvl="1"/>
            <a:r>
              <a:rPr lang="en-US" sz="2400" dirty="0" smtClean="0"/>
              <a:t>Not possible in automated framework.</a:t>
            </a:r>
          </a:p>
          <a:p>
            <a:r>
              <a:rPr lang="en-US" sz="2800" dirty="0" smtClean="0"/>
              <a:t>Best object validators give false positive.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Pluggable validator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Implements each object validator as a C++ class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Framework allows</a:t>
            </a:r>
          </a:p>
          <a:p>
            <a:pPr lvl="1"/>
            <a:r>
              <a:rPr lang="en-US" sz="2400" dirty="0" smtClean="0"/>
              <a:t>Validator to perform fast operations first</a:t>
            </a:r>
          </a:p>
          <a:p>
            <a:pPr lvl="1"/>
            <a:r>
              <a:rPr lang="en-US" sz="2400" dirty="0" smtClean="0"/>
              <a:t>Slow operations only if the fast ones succeed</a:t>
            </a:r>
          </a:p>
          <a:p>
            <a:pPr lvl="1"/>
            <a:r>
              <a:rPr lang="en-US" sz="2400" dirty="0" smtClean="0"/>
              <a:t>To provide feedback from validator to the carvers.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Validator 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/>
          <a:lstStyle/>
          <a:p>
            <a:r>
              <a:rPr lang="en-US" dirty="0" smtClean="0"/>
              <a:t>Validator supports a richer set of returns for more efficient carvers.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73225"/>
              </p:ext>
            </p:extLst>
          </p:nvPr>
        </p:nvGraphicFramePr>
        <p:xfrm>
          <a:off x="990600" y="2590800"/>
          <a:ext cx="7239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421655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Validator return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21655">
                <a:tc>
                  <a:txBody>
                    <a:bodyPr/>
                    <a:lstStyle/>
                    <a:p>
                      <a:r>
                        <a:rPr lang="en-US" dirty="0" smtClean="0"/>
                        <a:t>V_OK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supplied</a:t>
                      </a:r>
                      <a:r>
                        <a:rPr lang="en-US" baseline="0" dirty="0" smtClean="0"/>
                        <a:t> string validates</a:t>
                      </a:r>
                      <a:endParaRPr lang="en-US" dirty="0"/>
                    </a:p>
                  </a:txBody>
                  <a:tcPr/>
                </a:tc>
              </a:tr>
              <a:tr h="727788">
                <a:tc>
                  <a:txBody>
                    <a:bodyPr/>
                    <a:lstStyle/>
                    <a:p>
                      <a:r>
                        <a:rPr lang="en-US" dirty="0" smtClean="0"/>
                        <a:t>V_ERR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supplied string does not validate</a:t>
                      </a:r>
                      <a:endParaRPr lang="en-US" dirty="0"/>
                    </a:p>
                  </a:txBody>
                  <a:tcPr/>
                </a:tc>
              </a:tr>
              <a:tr h="1039697">
                <a:tc>
                  <a:txBody>
                    <a:bodyPr/>
                    <a:lstStyle/>
                    <a:p>
                      <a:r>
                        <a:rPr lang="en-US" dirty="0" smtClean="0"/>
                        <a:t>V_EOF (Optional)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Validator reached the</a:t>
                      </a:r>
                      <a:r>
                        <a:rPr lang="en-US" baseline="0" dirty="0" smtClean="0"/>
                        <a:t> end of the input string with out encountering an error.</a:t>
                      </a:r>
                      <a:endParaRPr lang="en-US" dirty="0"/>
                    </a:p>
                  </a:txBody>
                  <a:tcPr/>
                </a:tc>
              </a:tr>
              <a:tr h="1351605">
                <a:tc>
                  <a:txBody>
                    <a:bodyPr/>
                    <a:lstStyle/>
                    <a:p>
                      <a:r>
                        <a:rPr lang="en-US" dirty="0" smtClean="0"/>
                        <a:t>object_Length (Optional)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64 bit integer which</a:t>
                      </a:r>
                      <a:r>
                        <a:rPr lang="en-US" baseline="0" dirty="0" smtClean="0"/>
                        <a:t> is the number of bytes that object’s internal structure implies the file must be.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Validator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Validator must implement one method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Validation_function().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Validation_function()</a:t>
            </a:r>
          </a:p>
          <a:p>
            <a:pPr lvl="1"/>
            <a:r>
              <a:rPr lang="en-US" sz="2400" dirty="0" smtClean="0"/>
              <a:t>Input is sequence of bytes.</a:t>
            </a:r>
          </a:p>
          <a:p>
            <a:pPr lvl="1"/>
            <a:r>
              <a:rPr lang="en-US" sz="2400" dirty="0" smtClean="0"/>
              <a:t>Returns </a:t>
            </a:r>
          </a:p>
          <a:p>
            <a:pPr lvl="2"/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V_OK</a:t>
            </a:r>
            <a:r>
              <a:rPr lang="en-US" sz="2000" dirty="0" smtClean="0"/>
              <a:t> if sequence validates.</a:t>
            </a:r>
          </a:p>
          <a:p>
            <a:pPr lvl="2"/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V_ERR</a:t>
            </a:r>
            <a:r>
              <a:rPr lang="en-US" sz="2000" dirty="0" smtClean="0"/>
              <a:t> if it does not.</a:t>
            </a:r>
          </a:p>
          <a:p>
            <a:pPr lvl="2"/>
            <a:r>
              <a:rPr lang="en-US" sz="2000" dirty="0" smtClean="0"/>
              <a:t>Optionally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V_EOF</a:t>
            </a:r>
            <a:r>
              <a:rPr lang="en-US" sz="2000" dirty="0" smtClean="0"/>
              <a:t> if the validator runs out of data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 </a:t>
            </a:r>
            <a:r>
              <a:rPr lang="en-US" dirty="0" smtClean="0"/>
              <a:t>methods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Validators may implement additional methods for</a:t>
            </a:r>
          </a:p>
          <a:p>
            <a:pPr lvl="1"/>
            <a:r>
              <a:rPr lang="en-US" sz="2600" dirty="0" smtClean="0"/>
              <a:t>Sequence(s) of bytes in </a:t>
            </a:r>
          </a:p>
          <a:p>
            <a:pPr lvl="2"/>
            <a:r>
              <a:rPr lang="en-US" dirty="0" smtClean="0"/>
              <a:t>File header.</a:t>
            </a:r>
          </a:p>
          <a:p>
            <a:pPr lvl="2"/>
            <a:r>
              <a:rPr lang="en-US" dirty="0" smtClean="0"/>
              <a:t>File footer.</a:t>
            </a:r>
          </a:p>
          <a:p>
            <a:pPr lvl="1"/>
            <a:r>
              <a:rPr lang="en-US" sz="2600" dirty="0" smtClean="0"/>
              <a:t>A variable that indicates the allocation increment used by file creators</a:t>
            </a:r>
          </a:p>
          <a:p>
            <a:pPr lvl="2"/>
            <a:r>
              <a:rPr lang="en-US" dirty="0" smtClean="0"/>
              <a:t>JPEG files allocated in 1-byte increments.</a:t>
            </a:r>
          </a:p>
          <a:p>
            <a:pPr lvl="2"/>
            <a:r>
              <a:rPr lang="en-US" dirty="0" smtClean="0"/>
              <a:t>Office files allocated in 512-byte increments.</a:t>
            </a:r>
          </a:p>
          <a:p>
            <a:pPr lvl="1"/>
            <a:r>
              <a:rPr lang="en-US" sz="3000" dirty="0" smtClean="0">
                <a:latin typeface="Cordia New" pitchFamily="34" charset="-34"/>
                <a:cs typeface="Cordia New" pitchFamily="34" charset="-34"/>
              </a:rPr>
              <a:t>Err_is_prefix</a:t>
            </a:r>
            <a:r>
              <a:rPr lang="en-US" sz="3000" dirty="0" smtClean="0"/>
              <a:t> </a:t>
            </a:r>
            <a:r>
              <a:rPr lang="en-US" sz="2600" dirty="0" smtClean="0"/>
              <a:t>flag</a:t>
            </a:r>
            <a:r>
              <a:rPr lang="en-US" dirty="0" smtClean="0"/>
              <a:t>.</a:t>
            </a:r>
          </a:p>
          <a:p>
            <a:pPr lvl="1"/>
            <a:r>
              <a:rPr lang="en-US" sz="3000" dirty="0" smtClean="0">
                <a:latin typeface="Cordia New" pitchFamily="34" charset="-34"/>
                <a:cs typeface="Cordia New" pitchFamily="34" charset="-34"/>
              </a:rPr>
              <a:t>Appended_data_ignore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 </a:t>
            </a:r>
            <a:r>
              <a:rPr lang="en-US" sz="2600" dirty="0" smtClean="0"/>
              <a:t>flag</a:t>
            </a:r>
            <a:r>
              <a:rPr lang="en-US" dirty="0" smtClean="0"/>
              <a:t>.</a:t>
            </a:r>
          </a:p>
          <a:p>
            <a:pPr lvl="1"/>
            <a:r>
              <a:rPr lang="en-US" sz="3300" dirty="0" smtClean="0">
                <a:latin typeface="Cordia New" pitchFamily="34" charset="-34"/>
                <a:cs typeface="Cordia New" pitchFamily="34" charset="-34"/>
              </a:rPr>
              <a:t>No_zblocks</a:t>
            </a:r>
            <a:r>
              <a:rPr lang="en-US" dirty="0" smtClean="0"/>
              <a:t> </a:t>
            </a:r>
            <a:r>
              <a:rPr lang="en-US" sz="2600" dirty="0" smtClean="0"/>
              <a:t>flag</a:t>
            </a:r>
            <a:r>
              <a:rPr lang="en-US" dirty="0" smtClean="0"/>
              <a:t>.</a:t>
            </a:r>
          </a:p>
          <a:p>
            <a:pPr lvl="1"/>
            <a:r>
              <a:rPr lang="en-US" sz="3000" dirty="0" smtClean="0">
                <a:latin typeface="Cordia New" pitchFamily="34" charset="-34"/>
                <a:cs typeface="Cordia New" pitchFamily="34" charset="-34"/>
              </a:rPr>
              <a:t>Plaintext_container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>
                <a:latin typeface="Cordia New" pitchFamily="34" charset="-34"/>
                <a:cs typeface="Cordia New" pitchFamily="34" charset="-34"/>
              </a:rPr>
              <a:t>Length_function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>
                <a:latin typeface="Cordia New" pitchFamily="34" charset="-34"/>
                <a:cs typeface="Cordia New" pitchFamily="34" charset="-34"/>
              </a:rPr>
              <a:t>Offset_funtion</a:t>
            </a:r>
            <a:r>
              <a:rPr lang="en-US" sz="3000" dirty="0"/>
              <a:t>.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 methods Cont</a:t>
            </a:r>
            <a:r>
              <a:rPr lang="en-US" dirty="0" smtClean="0"/>
              <a:t>.(3)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Implemented three validators with this architecture</a:t>
            </a:r>
          </a:p>
          <a:p>
            <a:pPr lvl="1"/>
            <a:r>
              <a:rPr lang="en-US" sz="3000" dirty="0" err="1" smtClean="0">
                <a:latin typeface="Cordia New" pitchFamily="34" charset="-34"/>
                <a:cs typeface="Cordia New" pitchFamily="34" charset="-34"/>
              </a:rPr>
              <a:t>V_jpeg</a:t>
            </a:r>
            <a:endParaRPr lang="en-US" sz="3000" dirty="0">
              <a:latin typeface="Cordia New" pitchFamily="34" charset="-34"/>
              <a:cs typeface="Cordia New" pitchFamily="34" charset="-34"/>
            </a:endParaRPr>
          </a:p>
          <a:p>
            <a:pPr lvl="2"/>
            <a:r>
              <a:rPr lang="en-US" sz="2600" dirty="0"/>
              <a:t>Checks JPEG segments and attempts to decompress the JPEG image using a modified libjpeg version.</a:t>
            </a:r>
          </a:p>
          <a:p>
            <a:pPr lvl="1"/>
            <a:r>
              <a:rPr lang="en-US" sz="3000" dirty="0" err="1" smtClean="0">
                <a:latin typeface="Cordia New" pitchFamily="34" charset="-34"/>
                <a:cs typeface="Cordia New" pitchFamily="34" charset="-34"/>
              </a:rPr>
              <a:t>V_msole</a:t>
            </a:r>
            <a:endParaRPr lang="en-US" sz="3000" dirty="0" smtClean="0">
              <a:latin typeface="Cordia New" pitchFamily="34" charset="-34"/>
              <a:cs typeface="Cordia New" pitchFamily="34" charset="-34"/>
            </a:endParaRPr>
          </a:p>
          <a:p>
            <a:pPr lvl="2"/>
            <a:r>
              <a:rPr lang="en-US" sz="2600" dirty="0" smtClean="0"/>
              <a:t>checks </a:t>
            </a:r>
            <a:r>
              <a:rPr lang="en-US" sz="2600" dirty="0"/>
              <a:t>CDH, MSAT, SAT, and SSAT of </a:t>
            </a:r>
            <a:r>
              <a:rPr lang="en-US" sz="2600" dirty="0" smtClean="0"/>
              <a:t>Microsoft </a:t>
            </a:r>
            <a:r>
              <a:rPr lang="en-US" sz="2600" dirty="0"/>
              <a:t>office and attempts to extract text out of the file using </a:t>
            </a:r>
            <a:r>
              <a:rPr lang="en-US" sz="2600" dirty="0" err="1"/>
              <a:t>wvWare</a:t>
            </a:r>
            <a:r>
              <a:rPr lang="en-US" sz="2600" dirty="0"/>
              <a:t> library.</a:t>
            </a:r>
          </a:p>
          <a:p>
            <a:pPr lvl="1"/>
            <a:r>
              <a:rPr lang="en-US" sz="3000" dirty="0" err="1" smtClean="0">
                <a:latin typeface="Cordia New" pitchFamily="34" charset="-34"/>
                <a:cs typeface="Cordia New" pitchFamily="34" charset="-34"/>
              </a:rPr>
              <a:t>V_zip</a:t>
            </a:r>
            <a:endParaRPr lang="en-US" sz="3000" dirty="0" smtClean="0">
              <a:latin typeface="Cordia New" pitchFamily="34" charset="-34"/>
              <a:cs typeface="Cordia New" pitchFamily="34" charset="-34"/>
            </a:endParaRPr>
          </a:p>
          <a:p>
            <a:pPr lvl="2"/>
            <a:r>
              <a:rPr lang="en-US" sz="2600" dirty="0" smtClean="0"/>
              <a:t>Validates the ZIP ECDR and CDR structures then uses </a:t>
            </a:r>
            <a:r>
              <a:rPr lang="en-US" sz="2600" dirty="0" smtClean="0">
                <a:latin typeface="Cordia New" pitchFamily="34" charset="-34"/>
                <a:cs typeface="Cordia New" pitchFamily="34" charset="-34"/>
              </a:rPr>
              <a:t>unzip –t </a:t>
            </a:r>
            <a:r>
              <a:rPr lang="en-US" sz="2600" dirty="0" smtClean="0"/>
              <a:t>command to validate the compressed data.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with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a carving framework that allows to create carvers that implement different algorithms using a common set of primitives.</a:t>
            </a:r>
          </a:p>
          <a:p>
            <a:r>
              <a:rPr lang="en-US" sz="2800" dirty="0" smtClean="0"/>
              <a:t>Framework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tarts with a byte in a given sector. </a:t>
            </a:r>
          </a:p>
          <a:p>
            <a:pPr lvl="1"/>
            <a:r>
              <a:rPr lang="en-US" sz="2400" dirty="0" smtClean="0"/>
              <a:t>Attempts to grow the byte into a contiguous run of bytes .</a:t>
            </a:r>
          </a:p>
          <a:p>
            <a:pPr lvl="1"/>
            <a:r>
              <a:rPr lang="en-US" sz="2400" dirty="0" smtClean="0"/>
              <a:t>Periodically validating the resulting string.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Carving with </a:t>
            </a:r>
            <a:r>
              <a:rPr lang="en-US" dirty="0" smtClean="0"/>
              <a:t>validation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Several optimizations are provided</a:t>
            </a:r>
          </a:p>
          <a:p>
            <a:pPr lvl="1"/>
            <a:r>
              <a:rPr lang="en-US" sz="2400" dirty="0" smtClean="0"/>
              <a:t>Carver maintains a map of sectors that are</a:t>
            </a:r>
          </a:p>
          <a:p>
            <a:pPr lvl="2"/>
            <a:r>
              <a:rPr lang="en-US" sz="2200" dirty="0"/>
              <a:t>Already carved.</a:t>
            </a:r>
          </a:p>
          <a:p>
            <a:pPr lvl="2"/>
            <a:r>
              <a:rPr lang="en-US" sz="2200" dirty="0"/>
              <a:t>Available for carving.</a:t>
            </a:r>
          </a:p>
          <a:p>
            <a:pPr lvl="1"/>
            <a:r>
              <a:rPr lang="en-US" sz="2400" dirty="0" smtClean="0"/>
              <a:t>If </a:t>
            </a:r>
            <a:r>
              <a:rPr lang="en-US" sz="3000" dirty="0" err="1" smtClean="0">
                <a:latin typeface="Cordia New" pitchFamily="34" charset="-34"/>
                <a:cs typeface="Cordia New" pitchFamily="34" charset="-34"/>
              </a:rPr>
              <a:t>zblock</a:t>
            </a:r>
            <a:r>
              <a:rPr lang="en-US" sz="3000" dirty="0" smtClean="0"/>
              <a:t> </a:t>
            </a:r>
            <a:r>
              <a:rPr lang="en-US" sz="2400" dirty="0" smtClean="0"/>
              <a:t>flag set, the run is abandoned if the carver encounters a block filled with NULs.</a:t>
            </a:r>
          </a:p>
          <a:p>
            <a:pPr lvl="1"/>
            <a:r>
              <a:rPr lang="en-US" sz="2400" dirty="0" smtClean="0"/>
              <a:t>If </a:t>
            </a:r>
            <a:r>
              <a:rPr lang="en-US" sz="3000" dirty="0" err="1" smtClean="0">
                <a:latin typeface="Cordia New" pitchFamily="34" charset="-34"/>
                <a:cs typeface="Cordia New" pitchFamily="34" charset="-34"/>
              </a:rPr>
              <a:t>err_is_prefix</a:t>
            </a:r>
            <a:r>
              <a:rPr lang="en-US" sz="3000" dirty="0" smtClean="0"/>
              <a:t> </a:t>
            </a:r>
            <a:r>
              <a:rPr lang="en-US" sz="2400" dirty="0" smtClean="0"/>
              <a:t>flag set, the run is abandoned when the validator stops returning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V_EOF</a:t>
            </a:r>
            <a:r>
              <a:rPr lang="en-US" dirty="0" smtClean="0"/>
              <a:t> </a:t>
            </a:r>
            <a:r>
              <a:rPr lang="en-US" sz="2400" dirty="0" smtClean="0"/>
              <a:t>and start returning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V_ERR</a:t>
            </a:r>
            <a:r>
              <a:rPr lang="en-US" sz="2400" dirty="0" smtClean="0"/>
              <a:t>.</a:t>
            </a:r>
            <a:endParaRPr lang="en-US" sz="26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appended_data_ignored</a:t>
            </a:r>
            <a:r>
              <a:rPr lang="en-US" sz="3200" dirty="0" smtClean="0"/>
              <a:t> </a:t>
            </a:r>
            <a:r>
              <a:rPr lang="en-US" sz="2400" dirty="0" smtClean="0"/>
              <a:t>flag set, the run’s length found by performing binary search on run lengths.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Contiguous carving algorithms</a:t>
            </a:r>
          </a:p>
          <a:p>
            <a:pPr lvl="1"/>
            <a:r>
              <a:rPr lang="en-US" sz="2400" dirty="0"/>
              <a:t>Support block based carving </a:t>
            </a:r>
          </a:p>
          <a:p>
            <a:pPr lvl="1"/>
            <a:r>
              <a:rPr lang="en-US" sz="2400" dirty="0"/>
              <a:t>Support Character based carving</a:t>
            </a:r>
          </a:p>
          <a:p>
            <a:r>
              <a:rPr lang="en-US" sz="2800" dirty="0" smtClean="0"/>
              <a:t>Fragment Recovery Carving</a:t>
            </a:r>
          </a:p>
          <a:p>
            <a:pPr lvl="1"/>
            <a:r>
              <a:rPr lang="en-US" sz="2400" dirty="0" smtClean="0"/>
              <a:t>Carving method in which two or more fragments are reassembled to form the original file or object.</a:t>
            </a:r>
          </a:p>
          <a:p>
            <a:r>
              <a:rPr lang="en-US" sz="2800" dirty="0" err="1" smtClean="0"/>
              <a:t>Garfinkel</a:t>
            </a:r>
            <a:r>
              <a:rPr lang="en-US" sz="2800" dirty="0" smtClean="0"/>
              <a:t> called this approach “split carving”.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477962"/>
          </a:xfrm>
        </p:spPr>
        <p:txBody>
          <a:bodyPr>
            <a:noAutofit/>
          </a:bodyPr>
          <a:lstStyle/>
          <a:p>
            <a:r>
              <a:rPr lang="en-US" dirty="0" smtClean="0"/>
              <a:t>Limitations of File Carving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30763"/>
          </a:xfrm>
        </p:spPr>
        <p:txBody>
          <a:bodyPr/>
          <a:lstStyle/>
          <a:p>
            <a:r>
              <a:rPr lang="en-US" sz="2800" dirty="0" smtClean="0"/>
              <a:t>Most of today’s file carving programs share two important limitations.</a:t>
            </a:r>
          </a:p>
          <a:p>
            <a:pPr marL="1314450" lvl="2" indent="-514350"/>
            <a:r>
              <a:rPr lang="en-US" dirty="0" smtClean="0"/>
              <a:t>Can only carve data files that are contiguous.</a:t>
            </a:r>
          </a:p>
          <a:p>
            <a:pPr marL="1314450" lvl="2" indent="-514350"/>
            <a:r>
              <a:rPr lang="en-US" dirty="0" smtClean="0"/>
              <a:t>Carvers do not perform extensive validation on the files that they carve and , as a result, present the examiner with many false positives.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5541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Contiguous carving algorithms:</a:t>
            </a:r>
            <a:br>
              <a:rPr lang="en-US" sz="4900" dirty="0" smtClean="0"/>
            </a:br>
            <a:r>
              <a:rPr lang="en-US" sz="4900" dirty="0" smtClean="0"/>
              <a:t>Header/footer carving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2800" dirty="0" smtClean="0"/>
              <a:t>Carving files out of raw data using </a:t>
            </a:r>
          </a:p>
          <a:p>
            <a:pPr lvl="1"/>
            <a:r>
              <a:rPr lang="en-US" sz="2400" dirty="0" smtClean="0"/>
              <a:t>Distinct header</a:t>
            </a:r>
          </a:p>
          <a:p>
            <a:pPr lvl="1"/>
            <a:r>
              <a:rPr lang="en-US" sz="2400" dirty="0" smtClean="0"/>
              <a:t>Distinct footer</a:t>
            </a:r>
          </a:p>
          <a:p>
            <a:r>
              <a:rPr lang="en-US" sz="2800" dirty="0" smtClean="0"/>
              <a:t>Algorithm works</a:t>
            </a:r>
          </a:p>
          <a:p>
            <a:pPr lvl="1"/>
            <a:r>
              <a:rPr lang="en-US" sz="2400" dirty="0" smtClean="0"/>
              <a:t>By finding all strings contained within the disk image with a set of headers and footers</a:t>
            </a:r>
          </a:p>
          <a:p>
            <a:pPr lvl="1"/>
            <a:r>
              <a:rPr lang="en-US" sz="2400" dirty="0" smtClean="0"/>
              <a:t>And submitting them to the validator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325562"/>
          </a:xfrm>
        </p:spPr>
        <p:txBody>
          <a:bodyPr>
            <a:noAutofit/>
          </a:bodyPr>
          <a:lstStyle/>
          <a:p>
            <a:r>
              <a:rPr lang="en-US" dirty="0"/>
              <a:t>Contiguous carving algorithms:</a:t>
            </a:r>
            <a:br>
              <a:rPr lang="en-US" dirty="0"/>
            </a:br>
            <a:r>
              <a:rPr lang="en-US" dirty="0" smtClean="0"/>
              <a:t>Header/maximum size carving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Submits strings to the validator that begin with each discernible header and continue to the end of the disk image.</a:t>
            </a:r>
          </a:p>
          <a:p>
            <a:r>
              <a:rPr lang="en-US" sz="2800" dirty="0" smtClean="0"/>
              <a:t>Binary search is performed to find the longest string sequence that still validates.</a:t>
            </a:r>
          </a:p>
          <a:p>
            <a:r>
              <a:rPr lang="en-US" sz="2800" dirty="0" smtClean="0"/>
              <a:t>Header/maximum size carving works because</a:t>
            </a:r>
          </a:p>
          <a:p>
            <a:pPr lvl="1"/>
            <a:r>
              <a:rPr lang="en-US" sz="2400" dirty="0" smtClean="0"/>
              <a:t>Many file formats (e.g. JPEG, MP3) do not care if additional data are appended to the end of a valid file.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77962"/>
          </a:xfrm>
        </p:spPr>
        <p:txBody>
          <a:bodyPr>
            <a:noAutofit/>
          </a:bodyPr>
          <a:lstStyle/>
          <a:p>
            <a:r>
              <a:rPr lang="en-US" dirty="0"/>
              <a:t>Contiguous carving algorithms:</a:t>
            </a:r>
            <a:br>
              <a:rPr lang="en-US" dirty="0"/>
            </a:br>
            <a:r>
              <a:rPr lang="en-US" dirty="0" smtClean="0"/>
              <a:t>Header/embedded length </a:t>
            </a:r>
            <a:r>
              <a:rPr lang="en-US" dirty="0"/>
              <a:t>carving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Carver scans the image file for sectors that can be identified as the start of file.</a:t>
            </a:r>
          </a:p>
          <a:p>
            <a:r>
              <a:rPr lang="en-US" sz="3600" dirty="0" smtClean="0"/>
              <a:t>Sectors are taken as the seeds of objects.</a:t>
            </a:r>
          </a:p>
          <a:p>
            <a:r>
              <a:rPr lang="en-US" sz="3600" dirty="0" smtClean="0"/>
              <a:t>Seeds are grown one sector at a time by passing each object to the validator.</a:t>
            </a:r>
          </a:p>
          <a:p>
            <a:r>
              <a:rPr lang="en-US" sz="3600" dirty="0" smtClean="0"/>
              <a:t>Validator returns</a:t>
            </a:r>
          </a:p>
          <a:p>
            <a:pPr lvl="1"/>
            <a:r>
              <a:rPr lang="en-US" sz="3100" dirty="0" smtClean="0"/>
              <a:t>Length of the object.</a:t>
            </a:r>
          </a:p>
          <a:p>
            <a:pPr lvl="1"/>
            <a:r>
              <a:rPr lang="en-US" sz="3100" dirty="0" smtClean="0">
                <a:latin typeface="Cordia New" pitchFamily="34" charset="-34"/>
                <a:cs typeface="Cordia New" pitchFamily="34" charset="-34"/>
              </a:rPr>
              <a:t>V_ERR.</a:t>
            </a:r>
          </a:p>
          <a:p>
            <a:r>
              <a:rPr lang="en-US" sz="3600" dirty="0" smtClean="0">
                <a:latin typeface="Calibri (Body)"/>
                <a:cs typeface="Cordia New" pitchFamily="34" charset="-34"/>
              </a:rPr>
              <a:t>If length is found, information is used to create test object for validation.</a:t>
            </a:r>
          </a:p>
          <a:p>
            <a:r>
              <a:rPr lang="en-US" sz="3600" dirty="0" smtClean="0">
                <a:latin typeface="Calibri (Body)"/>
                <a:cs typeface="Cordia New" pitchFamily="34" charset="-34"/>
              </a:rPr>
              <a:t>If object is found with a given start vector, the carver moves to next sector.</a:t>
            </a:r>
          </a:p>
          <a:p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Contiguous carving algorithms:</a:t>
            </a:r>
            <a:br>
              <a:rPr lang="en-US" sz="4900" dirty="0"/>
            </a:br>
            <a:r>
              <a:rPr lang="en-US" sz="4900" dirty="0" smtClean="0"/>
              <a:t>File trimming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2800" dirty="0" smtClean="0"/>
              <a:t>Trimming</a:t>
            </a:r>
          </a:p>
          <a:p>
            <a:pPr lvl="1"/>
            <a:r>
              <a:rPr lang="en-US" sz="2400" dirty="0" smtClean="0"/>
              <a:t>Removing content from the end of an object that was not part of the original file.</a:t>
            </a:r>
          </a:p>
          <a:p>
            <a:r>
              <a:rPr lang="en-US" sz="2800" dirty="0" smtClean="0"/>
              <a:t>Two ways for automating trimming</a:t>
            </a:r>
          </a:p>
          <a:p>
            <a:pPr lvl="1"/>
            <a:r>
              <a:rPr lang="en-US" sz="2400" dirty="0" smtClean="0"/>
              <a:t>Footer trimming (In case of JPEG and ZIP).</a:t>
            </a:r>
          </a:p>
          <a:p>
            <a:pPr lvl="1"/>
            <a:r>
              <a:rPr lang="en-US" sz="2400" dirty="0" smtClean="0"/>
              <a:t>Character trimming (byte-at-a-time formats).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Fragment Recovery Carving:</a:t>
            </a:r>
            <a:br>
              <a:rPr lang="en-US" dirty="0"/>
            </a:br>
            <a:r>
              <a:rPr lang="en-US" dirty="0" err="1"/>
              <a:t>Bifragment</a:t>
            </a:r>
            <a:r>
              <a:rPr lang="en-US" dirty="0"/>
              <a:t> Gap Carving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1447800"/>
                <a:ext cx="4267200" cy="51054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Improved algorithm for split carving.</a:t>
                </a:r>
              </a:p>
              <a:p>
                <a:r>
                  <a:rPr lang="en-US" dirty="0" smtClean="0"/>
                  <a:t>Places gap between the start and the end flags.</a:t>
                </a:r>
              </a:p>
              <a:p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for carving a single object for file formats with recognizable header and footer.</a:t>
                </a:r>
              </a:p>
              <a:p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for finding all bifragmented objects of a particular type.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1447800"/>
                <a:ext cx="4267200" cy="5105400"/>
              </a:xfrm>
              <a:blipFill rotWithShape="1">
                <a:blip r:embed="rId2"/>
                <a:stretch>
                  <a:fillRect l="-2571" t="-1075" r="-3857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72000" cy="277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4844534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g=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44534"/>
                <a:ext cx="2590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 Recovery Carving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Bifragment</a:t>
            </a:r>
            <a:r>
              <a:rPr lang="en-US" dirty="0" smtClean="0"/>
              <a:t> Carving with constant size and known offset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43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Carver makes use of CDH to find and recover MSOLE files.</a:t>
            </a:r>
          </a:p>
          <a:p>
            <a:r>
              <a:rPr lang="en-US" dirty="0" smtClean="0"/>
              <a:t>Employs an algorithm similar to gap carving except that the two independent variables are</a:t>
            </a:r>
          </a:p>
          <a:p>
            <a:pPr lvl="1"/>
            <a:r>
              <a:rPr lang="en-US" dirty="0" smtClean="0"/>
              <a:t>Number of sectors in the first fragment.</a:t>
            </a:r>
          </a:p>
          <a:p>
            <a:pPr lvl="1"/>
            <a:r>
              <a:rPr lang="en-US" dirty="0" smtClean="0"/>
              <a:t>Starting sector of the second fragment.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581400" cy="41910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5849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 Recovery Carving:</a:t>
            </a:r>
            <a:br>
              <a:rPr lang="en-US" dirty="0"/>
            </a:br>
            <a:r>
              <a:rPr lang="en-US" dirty="0" err="1"/>
              <a:t>Bifragment</a:t>
            </a:r>
            <a:r>
              <a:rPr lang="en-US" dirty="0"/>
              <a:t> Carving with constant size and known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dirty="0" smtClean="0"/>
                  <a:t>O</a:t>
                </a:r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000" dirty="0"/>
                  <a:t>) </a:t>
                </a:r>
                <a:r>
                  <a:rPr lang="en-US" sz="3000" dirty="0" smtClean="0"/>
                  <a:t>if</a:t>
                </a:r>
              </a:p>
              <a:p>
                <a:pPr lvl="1"/>
                <a:r>
                  <a:rPr lang="en-US" sz="2600" dirty="0"/>
                  <a:t>CDH location is known.</a:t>
                </a:r>
              </a:p>
              <a:p>
                <a:pPr lvl="1"/>
                <a:r>
                  <a:rPr lang="en-US" sz="2600" dirty="0"/>
                  <a:t>MSAT appears in the second fragment.</a:t>
                </a:r>
              </a:p>
              <a:p>
                <a:r>
                  <a:rPr lang="en-US" sz="3000" dirty="0" smtClean="0"/>
                  <a:t>O</a:t>
                </a:r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000" dirty="0"/>
                  <a:t>)</a:t>
                </a:r>
                <a:r>
                  <a:rPr lang="en-US" sz="3000" dirty="0" smtClean="0"/>
                  <a:t> if</a:t>
                </a:r>
              </a:p>
              <a:p>
                <a:pPr lvl="1"/>
                <a:r>
                  <a:rPr lang="en-US" sz="2600" dirty="0" smtClean="0"/>
                  <a:t>The </a:t>
                </a:r>
                <a:r>
                  <a:rPr lang="en-US" sz="2600" dirty="0"/>
                  <a:t>forensic analyst desires to find all bifragmented MSOLE files in the disk image.</a:t>
                </a:r>
              </a:p>
              <a:p>
                <a:r>
                  <a:rPr lang="en-US" sz="3000" dirty="0" smtClean="0"/>
                  <a:t>2006 challenge</a:t>
                </a:r>
              </a:p>
              <a:p>
                <a:pPr lvl="1"/>
                <a:r>
                  <a:rPr lang="en-US" sz="2600" dirty="0" smtClean="0"/>
                  <a:t>Able to recover all Microsoft word and Excel files that were split in two pieces.</a:t>
                </a:r>
              </a:p>
              <a:p>
                <a:pPr lvl="1"/>
                <a:r>
                  <a:rPr lang="en-US" sz="2600" dirty="0" smtClean="0"/>
                  <a:t>Number of false positives was low and were able to manually eliminate the incorrect ones.</a:t>
                </a:r>
              </a:p>
              <a:p>
                <a:pPr lvl="1"/>
                <a:r>
                  <a:rPr lang="en-US" sz="2600" dirty="0" smtClean="0"/>
                  <a:t>Challenge was in three pieces.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259" t="-197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Files contain significant internal structure, that can be used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o improve today’s file carvers.</a:t>
            </a:r>
          </a:p>
          <a:p>
            <a:pPr lvl="1"/>
            <a:r>
              <a:rPr lang="en-US" sz="2400" dirty="0" smtClean="0"/>
              <a:t>Carve files that are fragmented into more than one piece</a:t>
            </a:r>
          </a:p>
          <a:p>
            <a:r>
              <a:rPr lang="en-US" sz="2800" dirty="0" smtClean="0"/>
              <a:t>Carvers should attempt to handle the carving of fragmented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Modify our carver to take into account the output of </a:t>
            </a:r>
            <a:r>
              <a:rPr lang="en-US" sz="2800" dirty="0" err="1" smtClean="0"/>
              <a:t>SleuthKit</a:t>
            </a:r>
            <a:r>
              <a:rPr lang="en-US" sz="2800" dirty="0" smtClean="0"/>
              <a:t> and see how many orphan files can actually be validated.</a:t>
            </a:r>
          </a:p>
          <a:p>
            <a:r>
              <a:rPr lang="en-US" sz="2800" dirty="0" smtClean="0"/>
              <a:t>Integrate semantic carving into our carving system.</a:t>
            </a:r>
          </a:p>
          <a:p>
            <a:r>
              <a:rPr lang="en-US" sz="2800" dirty="0" smtClean="0"/>
              <a:t>Developing an intelligent carver that can automatically suppress </a:t>
            </a:r>
          </a:p>
          <a:p>
            <a:pPr lvl="1"/>
            <a:r>
              <a:rPr lang="en-US" sz="2400" dirty="0" smtClean="0"/>
              <a:t>The sectors that belong to allocated files</a:t>
            </a:r>
          </a:p>
          <a:p>
            <a:pPr lvl="1"/>
            <a:r>
              <a:rPr lang="en-US" sz="2400" dirty="0" smtClean="0"/>
              <a:t>Sectors that match sectors of known good files.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paper significantly advances our understanding of the carving problem in three ways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First, a detailed survey of file system fragmentation statistics from more than 300 active file systems from drives that were acquired on the secondary market.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Second, this paper considers the ranges of options available for carving tools to validate carved data.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Third, this paper discusses the results of applying these algorithms to the DFRWS 2006 Carving Challenge.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Defense Computer Forensics Lab developed </a:t>
            </a:r>
            <a:r>
              <a:rPr lang="en-US" sz="2800" dirty="0" err="1" smtClean="0"/>
              <a:t>CarvThis</a:t>
            </a:r>
            <a:r>
              <a:rPr lang="en-US" sz="2800" dirty="0" smtClean="0"/>
              <a:t> in 1999.</a:t>
            </a:r>
          </a:p>
          <a:p>
            <a:r>
              <a:rPr lang="en-US" sz="2800" dirty="0" err="1" smtClean="0"/>
              <a:t>carvThis</a:t>
            </a:r>
            <a:r>
              <a:rPr lang="en-US" sz="2800" dirty="0" smtClean="0"/>
              <a:t> </a:t>
            </a:r>
            <a:r>
              <a:rPr lang="en-US" sz="2800" dirty="0" err="1" smtClean="0"/>
              <a:t>insipired</a:t>
            </a:r>
            <a:r>
              <a:rPr lang="en-US" sz="2800" dirty="0"/>
              <a:t> </a:t>
            </a:r>
            <a:r>
              <a:rPr lang="en-US" sz="2800" dirty="0" smtClean="0"/>
              <a:t>Agent Kris Kendall to develop a carving program called SNARFIT.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Foremost was released as an open source carving tool.</a:t>
            </a:r>
          </a:p>
          <a:p>
            <a:r>
              <a:rPr lang="en-US" sz="2800" dirty="0" err="1" smtClean="0"/>
              <a:t>Mikus</a:t>
            </a:r>
            <a:r>
              <a:rPr lang="en-US" sz="2800" dirty="0" smtClean="0"/>
              <a:t> extended Foremost while working on his master’s thesis and released version 1.4 in </a:t>
            </a:r>
            <a:r>
              <a:rPr lang="en-US" sz="2800" dirty="0"/>
              <a:t>F</a:t>
            </a:r>
            <a:r>
              <a:rPr lang="en-US" sz="2800" dirty="0" smtClean="0"/>
              <a:t>ebruary 2007.</a:t>
            </a:r>
          </a:p>
          <a:p>
            <a:r>
              <a:rPr lang="en-US" sz="2800" dirty="0" smtClean="0"/>
              <a:t>Richard and </a:t>
            </a:r>
            <a:r>
              <a:rPr lang="en-US" sz="2800" dirty="0" err="1" smtClean="0"/>
              <a:t>Roussev</a:t>
            </a:r>
            <a:r>
              <a:rPr lang="en-US" sz="2800" dirty="0" smtClean="0"/>
              <a:t> re-implemented the Foremost and the resulting tool was called Scalpel.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cont.(2)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Garfinkel</a:t>
            </a:r>
            <a:r>
              <a:rPr lang="en-US" sz="2800" dirty="0" smtClean="0"/>
              <a:t> introduced several techniques for carving fragmented files in his submission to the 2006 challenge.</a:t>
            </a:r>
          </a:p>
          <a:p>
            <a:r>
              <a:rPr lang="en-US" sz="2800" dirty="0" err="1" smtClean="0"/>
              <a:t>CarvFS</a:t>
            </a:r>
            <a:r>
              <a:rPr lang="en-US" sz="2800" dirty="0" smtClean="0"/>
              <a:t> and </a:t>
            </a:r>
            <a:r>
              <a:rPr lang="en-US" sz="2800" dirty="0" err="1" smtClean="0"/>
              <a:t>LibCarvPath</a:t>
            </a:r>
            <a:r>
              <a:rPr lang="en-US" sz="2800" dirty="0" smtClean="0"/>
              <a:t> are virtual file system implementations that provide for “zero-storage carving”.</a:t>
            </a:r>
          </a:p>
          <a:p>
            <a:r>
              <a:rPr lang="en-US" sz="2800" dirty="0" smtClean="0"/>
              <a:t>Douceur and </a:t>
            </a:r>
            <a:r>
              <a:rPr lang="en-US" sz="2800" dirty="0" err="1" smtClean="0"/>
              <a:t>Bolosky</a:t>
            </a:r>
            <a:r>
              <a:rPr lang="en-US" sz="2800" dirty="0" smtClean="0"/>
              <a:t> (1999) conducted a study of 10,568 file systems from 4801 personal computers running Microsoft Windows at Microsoft.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Fragmentation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 copy of Garfinkel’s used hard drive corpus is obtained for this paper.</a:t>
            </a:r>
          </a:p>
          <a:p>
            <a:r>
              <a:rPr lang="en-US" sz="2800" dirty="0" smtClean="0"/>
              <a:t>Garfinkel’s corpus contains drive images collected over an eight year period (1998-2006) from the US, Canada, England, France, Germany, Bosnia, and New Zealand.</a:t>
            </a:r>
          </a:p>
          <a:p>
            <a:r>
              <a:rPr lang="en-US" sz="2800" dirty="0" smtClean="0"/>
              <a:t>Many of the drives were purchased on eBay.</a:t>
            </a:r>
          </a:p>
          <a:p>
            <a:r>
              <a:rPr lang="en-US" sz="2800" dirty="0" smtClean="0"/>
              <a:t>One third of the drives in the corpus were sanitized before they were sold.</a:t>
            </a:r>
          </a:p>
          <a:p>
            <a:r>
              <a:rPr lang="en-US" sz="2800" dirty="0" smtClean="0"/>
              <a:t>The fragmentation pattern observed on those drives are typically close to the patterns found in drives of forensic interest.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Garfinkel’s corpus was delivered as a series of AFF files ranging between 100 k and 20 GB bytes in length.</a:t>
            </a:r>
          </a:p>
          <a:p>
            <a:r>
              <a:rPr lang="en-US" sz="2800" dirty="0" smtClean="0"/>
              <a:t>Analysis performed using Carrier’s </a:t>
            </a:r>
            <a:r>
              <a:rPr lang="en-US" sz="2800" dirty="0" err="1" smtClean="0"/>
              <a:t>Slueth</a:t>
            </a:r>
            <a:r>
              <a:rPr lang="en-US" sz="2800" dirty="0" smtClean="0"/>
              <a:t> Kit and a file walking program specially written for this project.</a:t>
            </a:r>
          </a:p>
          <a:p>
            <a:r>
              <a:rPr lang="en-US" sz="2800" dirty="0" smtClean="0"/>
              <a:t>Results stored in text files and later imported into an SQL database where further analysis was performed.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2722</Words>
  <Application>Microsoft Office PowerPoint</Application>
  <PresentationFormat>On-screen Show (4:3)</PresentationFormat>
  <Paragraphs>353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COE-589  Carving contiguous and fragmented files with fast object validation</vt:lpstr>
      <vt:lpstr>Outline </vt:lpstr>
      <vt:lpstr>Introduction</vt:lpstr>
      <vt:lpstr>Limitations of File Carving Programs</vt:lpstr>
      <vt:lpstr>Contribution</vt:lpstr>
      <vt:lpstr>Related work</vt:lpstr>
      <vt:lpstr>Related work cont.(2)</vt:lpstr>
      <vt:lpstr>Fragmentation in the wild</vt:lpstr>
      <vt:lpstr>Experimental Methodology</vt:lpstr>
      <vt:lpstr>Experimental Methodology Cont.(2)</vt:lpstr>
      <vt:lpstr>Fragmentation distribution</vt:lpstr>
      <vt:lpstr>Fragmentation distribution Cont.(2)</vt:lpstr>
      <vt:lpstr>Fragmentation distribution Cont.(3)</vt:lpstr>
      <vt:lpstr>Fragmentation by file extension</vt:lpstr>
      <vt:lpstr>Files split into two fragments</vt:lpstr>
      <vt:lpstr>Files split into two fragments Cont.(2)</vt:lpstr>
      <vt:lpstr>Files split into two fragments Cont.(3)</vt:lpstr>
      <vt:lpstr>Files split into two fragments Cont.(4)</vt:lpstr>
      <vt:lpstr>Highly Fragmented files</vt:lpstr>
      <vt:lpstr>Fragmentation and volume size</vt:lpstr>
      <vt:lpstr>Object Validation</vt:lpstr>
      <vt:lpstr>Fast object Validation</vt:lpstr>
      <vt:lpstr>Validating Headers and Footers</vt:lpstr>
      <vt:lpstr>Validating Container Structures</vt:lpstr>
      <vt:lpstr>Validating Container Structures Cont.(2)</vt:lpstr>
      <vt:lpstr>Validating with decompression</vt:lpstr>
      <vt:lpstr>Validating with decompression Cont.(2)</vt:lpstr>
      <vt:lpstr>Validating with decompression Cont.(3)</vt:lpstr>
      <vt:lpstr>Validating with decompression Cont.(4)</vt:lpstr>
      <vt:lpstr>Semantic validation</vt:lpstr>
      <vt:lpstr>Manual validation</vt:lpstr>
      <vt:lpstr>Pluggable validator framework</vt:lpstr>
      <vt:lpstr>Validator return values</vt:lpstr>
      <vt:lpstr>Validator methods</vt:lpstr>
      <vt:lpstr>Validator methods Cont.(2)</vt:lpstr>
      <vt:lpstr>Validator methods Cont.(3)</vt:lpstr>
      <vt:lpstr>Carving with validation</vt:lpstr>
      <vt:lpstr>Carving with validation Cont.(2)</vt:lpstr>
      <vt:lpstr>Carving algorithms</vt:lpstr>
      <vt:lpstr>Contiguous carving algorithms: Header/footer carving </vt:lpstr>
      <vt:lpstr>Contiguous carving algorithms: Header/maximum size carving </vt:lpstr>
      <vt:lpstr>Contiguous carving algorithms: Header/embedded length carving </vt:lpstr>
      <vt:lpstr>Contiguous carving algorithms: File trimming </vt:lpstr>
      <vt:lpstr>Fragment Recovery Carving: Bifragment Gap Carving</vt:lpstr>
      <vt:lpstr>Fragment Recovery Carving: Bifragment Carving with constant size and known offset</vt:lpstr>
      <vt:lpstr>Fragment Recovery Carving: Bifragment Carving with constant size and known offset</vt:lpstr>
      <vt:lpstr>Conclusions</vt:lpstr>
      <vt:lpstr>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COE-589  Carving contiguous and fragmented files with fast object validation</dc:title>
  <dc:creator>faiz</dc:creator>
  <cp:lastModifiedBy>faiz</cp:lastModifiedBy>
  <cp:revision>491</cp:revision>
  <dcterms:created xsi:type="dcterms:W3CDTF">2006-08-16T00:00:00Z</dcterms:created>
  <dcterms:modified xsi:type="dcterms:W3CDTF">2012-10-02T17:21:13Z</dcterms:modified>
</cp:coreProperties>
</file>