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sldIdLst>
    <p:sldId id="256" r:id="rId2"/>
    <p:sldId id="281" r:id="rId3"/>
    <p:sldId id="282" r:id="rId4"/>
    <p:sldId id="305" r:id="rId5"/>
    <p:sldId id="306" r:id="rId6"/>
    <p:sldId id="307" r:id="rId7"/>
    <p:sldId id="309" r:id="rId8"/>
    <p:sldId id="310" r:id="rId9"/>
    <p:sldId id="311" r:id="rId10"/>
    <p:sldId id="312" r:id="rId11"/>
    <p:sldId id="308" r:id="rId12"/>
    <p:sldId id="313" r:id="rId13"/>
    <p:sldId id="276" r:id="rId14"/>
    <p:sldId id="278" r:id="rId15"/>
    <p:sldId id="279" r:id="rId16"/>
    <p:sldId id="280" r:id="rId17"/>
    <p:sldId id="277" r:id="rId18"/>
    <p:sldId id="283" r:id="rId19"/>
    <p:sldId id="284" r:id="rId20"/>
    <p:sldId id="285" r:id="rId21"/>
    <p:sldId id="287" r:id="rId22"/>
    <p:sldId id="288"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14" r:id="rId37"/>
    <p:sldId id="315" r:id="rId38"/>
    <p:sldId id="303" r:id="rId39"/>
    <p:sldId id="304" r:id="rId40"/>
    <p:sldId id="260" r:id="rId41"/>
    <p:sldId id="316" r:id="rId42"/>
    <p:sldId id="31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F1E2FC-9678-4F34-A0C4-57AF9E6ADA03}" type="datetimeFigureOut">
              <a:rPr lang="en-US" smtClean="0"/>
              <a:pPr/>
              <a:t>10/7/2012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ABD224-69C6-4586-8B77-20EEF5A745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C4942F0-98C5-4B87-A03B-BA50C0AA2D9A}" type="datetime1">
              <a:rPr lang="en-US" smtClean="0"/>
              <a:pPr/>
              <a:t>10/7/2012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C4942F0-98C5-4B87-A03B-BA50C0AA2D9A}" type="datetime1">
              <a:rPr lang="en-US" smtClean="0"/>
              <a:pPr/>
              <a:t>10/7/2012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C4942F0-98C5-4B87-A03B-BA50C0AA2D9A}" type="datetime1">
              <a:rPr lang="en-US" smtClean="0"/>
              <a:pPr/>
              <a:t>10/7/2012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C4942F0-98C5-4B87-A03B-BA50C0AA2D9A}" type="datetime1">
              <a:rPr lang="en-US" smtClean="0"/>
              <a:pPr/>
              <a:t>10/7/2012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C4942F0-98C5-4B87-A03B-BA50C0AA2D9A}" type="datetime1">
              <a:rPr lang="en-US" smtClean="0"/>
              <a:pPr/>
              <a:t>10/7/2012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C4942F0-98C5-4B87-A03B-BA50C0AA2D9A}" type="datetime1">
              <a:rPr lang="en-US" smtClean="0"/>
              <a:pPr/>
              <a:t>10/7/2012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C4942F0-98C5-4B87-A03B-BA50C0AA2D9A}" type="datetime1">
              <a:rPr lang="en-US" smtClean="0"/>
              <a:pPr/>
              <a:t>10/7/2012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C4942F0-98C5-4B87-A03B-BA50C0AA2D9A}" type="datetime1">
              <a:rPr lang="en-US" smtClean="0"/>
              <a:pPr/>
              <a:t>10/7/2012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C4942F0-98C5-4B87-A03B-BA50C0AA2D9A}" type="datetime1">
              <a:rPr lang="en-US" smtClean="0"/>
              <a:pPr/>
              <a:t>10/7/2012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C4942F0-98C5-4B87-A03B-BA50C0AA2D9A}" type="datetime1">
              <a:rPr lang="en-US" smtClean="0"/>
              <a:pPr/>
              <a:t>10/7/2012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C4942F0-98C5-4B87-A03B-BA50C0AA2D9A}" type="datetime1">
              <a:rPr lang="en-US" smtClean="0"/>
              <a:pPr/>
              <a:t>10/7/2012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C4942F0-98C5-4B87-A03B-BA50C0AA2D9A}" type="datetime1">
              <a:rPr lang="en-US" smtClean="0"/>
              <a:pPr/>
              <a:t>10/7/2012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iming>
    <p:tnLst>
      <p:par>
        <p:cTn id="1" dur="indefinite" restart="never" nodeType="tmRoot"/>
      </p:par>
    </p:tnLst>
  </p:timing>
  <p:hf sldNum="0"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1" name="صورة 0" descr="logo_kfupm.gif"/>
          <p:cNvPicPr>
            <a:picLocks noChangeAspect="1" noChangeArrowheads="1"/>
          </p:cNvPicPr>
          <p:nvPr/>
        </p:nvPicPr>
        <p:blipFill>
          <a:blip r:embed="rId2" cstate="print"/>
          <a:srcRect/>
          <a:stretch>
            <a:fillRect/>
          </a:stretch>
        </p:blipFill>
        <p:spPr bwMode="auto">
          <a:xfrm>
            <a:off x="3505200" y="304800"/>
            <a:ext cx="1905000" cy="1905000"/>
          </a:xfrm>
          <a:prstGeom prst="rect">
            <a:avLst/>
          </a:prstGeom>
          <a:noFill/>
        </p:spPr>
      </p:pic>
      <p:sp>
        <p:nvSpPr>
          <p:cNvPr id="25603" name="Rectangle 3"/>
          <p:cNvSpPr>
            <a:spLocks noChangeArrowheads="1"/>
          </p:cNvSpPr>
          <p:nvPr/>
        </p:nvSpPr>
        <p:spPr bwMode="auto">
          <a:xfrm>
            <a:off x="0" y="2514584"/>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King Fahd University of Petroleum and Minerals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Department of Computer Engineering</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COE589: Digital Forensics</a:t>
            </a:r>
          </a:p>
          <a:p>
            <a:pPr marL="0" marR="0" lvl="0" indent="0" algn="ctr" defTabSz="914400" rtl="0" eaLnBrk="0" fontAlgn="base" latinLnBrk="0" hangingPunct="0">
              <a:lnSpc>
                <a:spcPct val="100000"/>
              </a:lnSpc>
              <a:spcBef>
                <a:spcPct val="0"/>
              </a:spcBef>
              <a:spcAft>
                <a:spcPct val="0"/>
              </a:spcAft>
              <a:buClrTx/>
              <a:buSzTx/>
              <a:buFontTx/>
              <a:buNone/>
              <a:tabLst/>
            </a:pPr>
            <a:endParaRPr lang="en-US" sz="2000" b="1" dirty="0" smtClean="0">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Student name</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Allam</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Fatayer</a:t>
            </a:r>
            <a:endPar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Student ID</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g20100372</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Date Placeholder 4"/>
          <p:cNvSpPr>
            <a:spLocks noGrp="1"/>
          </p:cNvSpPr>
          <p:nvPr>
            <p:ph type="dt" sz="half" idx="10"/>
          </p:nvPr>
        </p:nvSpPr>
        <p:spPr/>
        <p:txBody>
          <a:bodyPr/>
          <a:lstStyle/>
          <a:p>
            <a:fld id="{B33EB427-DD5C-4242-BB1B-C3A22DE4D78B}" type="datetime1">
              <a:rPr lang="en-US" smtClean="0"/>
              <a:pPr/>
              <a:t>10/7/2012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Terminology(6)</a:t>
            </a:r>
          </a:p>
        </p:txBody>
      </p:sp>
      <p:sp>
        <p:nvSpPr>
          <p:cNvPr id="4" name="Rectangle 17"/>
          <p:cNvSpPr txBox="1">
            <a:spLocks noChangeArrowheads="1"/>
          </p:cNvSpPr>
          <p:nvPr/>
        </p:nvSpPr>
        <p:spPr bwMode="auto">
          <a:xfrm>
            <a:off x="685800" y="838200"/>
            <a:ext cx="7772400" cy="8382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(SVMs)</a:t>
            </a:r>
          </a:p>
        </p:txBody>
      </p:sp>
      <p:pic>
        <p:nvPicPr>
          <p:cNvPr id="66562" name="Picture 2" descr="http://www.epicentersoftware.com/img/features/SVM_plot.jpg"/>
          <p:cNvPicPr>
            <a:picLocks noChangeAspect="1" noChangeArrowheads="1"/>
          </p:cNvPicPr>
          <p:nvPr/>
        </p:nvPicPr>
        <p:blipFill>
          <a:blip r:embed="rId2" cstate="print"/>
          <a:srcRect/>
          <a:stretch>
            <a:fillRect/>
          </a:stretch>
        </p:blipFill>
        <p:spPr bwMode="auto">
          <a:xfrm>
            <a:off x="1524000" y="1828800"/>
            <a:ext cx="5848350" cy="4762500"/>
          </a:xfrm>
          <a:prstGeom prst="rect">
            <a:avLst/>
          </a:prstGeom>
          <a:noFill/>
        </p:spPr>
      </p:pic>
      <p:sp>
        <p:nvSpPr>
          <p:cNvPr id="7" name="Date Placeholder 6"/>
          <p:cNvSpPr>
            <a:spLocks noGrp="1"/>
          </p:cNvSpPr>
          <p:nvPr>
            <p:ph type="dt" sz="half" idx="10"/>
          </p:nvPr>
        </p:nvSpPr>
        <p:spPr/>
        <p:txBody>
          <a:bodyPr/>
          <a:lstStyle/>
          <a:p>
            <a:fld id="{AA4E9A57-B849-44AE-B484-054706894BEF}" type="datetime1">
              <a:rPr lang="en-US" smtClean="0"/>
              <a:pPr/>
              <a:t>10/7/2012</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Terminology(7)</a:t>
            </a:r>
          </a:p>
          <a:p>
            <a:pPr algn="ctr"/>
            <a:r>
              <a:rPr lang="en-US" sz="4400" b="1" dirty="0" smtClean="0">
                <a:latin typeface="Tahoma" pitchFamily="34" charset="0"/>
                <a:ea typeface="+mj-ea"/>
                <a:cs typeface="+mj-cs"/>
              </a:rPr>
              <a:t>SVM</a:t>
            </a:r>
          </a:p>
        </p:txBody>
      </p:sp>
      <p:pic>
        <p:nvPicPr>
          <p:cNvPr id="1026" name="Picture 2" descr="http://www.cc.gatech.edu/grads/y/yliu88/project/macula_pathology/img/machine_learning_framework.PNG"/>
          <p:cNvPicPr>
            <a:picLocks noChangeAspect="1" noChangeArrowheads="1"/>
          </p:cNvPicPr>
          <p:nvPr/>
        </p:nvPicPr>
        <p:blipFill>
          <a:blip r:embed="rId2" cstate="print"/>
          <a:srcRect/>
          <a:stretch>
            <a:fillRect/>
          </a:stretch>
        </p:blipFill>
        <p:spPr bwMode="auto">
          <a:xfrm>
            <a:off x="762000" y="1905000"/>
            <a:ext cx="6781800" cy="4105275"/>
          </a:xfrm>
          <a:prstGeom prst="rect">
            <a:avLst/>
          </a:prstGeom>
          <a:noFill/>
        </p:spPr>
      </p:pic>
      <p:sp>
        <p:nvSpPr>
          <p:cNvPr id="5" name="Date Placeholder 4"/>
          <p:cNvSpPr>
            <a:spLocks noGrp="1"/>
          </p:cNvSpPr>
          <p:nvPr>
            <p:ph type="dt" sz="half" idx="10"/>
          </p:nvPr>
        </p:nvSpPr>
        <p:spPr/>
        <p:txBody>
          <a:bodyPr/>
          <a:lstStyle/>
          <a:p>
            <a:fld id="{95A45775-0963-46E0-A07B-682269B5AEC3}"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066800"/>
            <a:ext cx="9067800" cy="6463308"/>
          </a:xfrm>
          <a:prstGeom prst="rect">
            <a:avLst/>
          </a:prstGeom>
          <a:noFill/>
        </p:spPr>
        <p:txBody>
          <a:bodyPr wrap="square" rtlCol="0">
            <a:spAutoFit/>
          </a:bodyPr>
          <a:lstStyle/>
          <a:p>
            <a:r>
              <a:rPr lang="en-US" sz="2000" b="1" dirty="0" smtClean="0"/>
              <a:t>Bag-of-word model (</a:t>
            </a:r>
            <a:r>
              <a:rPr lang="en-US" sz="2000" b="1" dirty="0" err="1" smtClean="0"/>
              <a:t>BoW</a:t>
            </a:r>
            <a:r>
              <a:rPr lang="en-US" sz="2000" b="1" dirty="0" smtClean="0"/>
              <a:t>):representation used in NLP ,In this model, a text (sentence or document) is represented as an unordered collection of words, disregarding grammar and even word order. </a:t>
            </a:r>
          </a:p>
          <a:p>
            <a:r>
              <a:rPr lang="en-US" sz="2000" b="1" dirty="0" smtClean="0"/>
              <a:t>Example :</a:t>
            </a:r>
          </a:p>
          <a:p>
            <a:r>
              <a:rPr lang="en-US" sz="2000" b="1" dirty="0" smtClean="0"/>
              <a:t> Here are two simple text documents: </a:t>
            </a:r>
          </a:p>
          <a:p>
            <a:r>
              <a:rPr lang="en-US" sz="2000" b="1" dirty="0" smtClean="0"/>
              <a:t>                                       John likes to watch movies. Mary likes too. </a:t>
            </a:r>
          </a:p>
          <a:p>
            <a:r>
              <a:rPr lang="en-US" sz="2000" b="1" dirty="0" smtClean="0"/>
              <a:t>                                      John also likes to watch football games. </a:t>
            </a:r>
          </a:p>
          <a:p>
            <a:r>
              <a:rPr lang="en-US" sz="2000" b="1" dirty="0" smtClean="0"/>
              <a:t>Based on these two text documents, a dictionary is constructed as:</a:t>
            </a:r>
          </a:p>
          <a:p>
            <a:pPr algn="ctr"/>
            <a:r>
              <a:rPr lang="en-US" sz="2000" b="1" dirty="0" smtClean="0"/>
              <a:t>{"John": 1, "likes": 2, "to": 3, "watch": 4, "movies": 5, "also": 6, "football": 7, "games": 8, "Mary": 9, "too": 10}</a:t>
            </a:r>
          </a:p>
          <a:p>
            <a:pPr algn="ctr"/>
            <a:r>
              <a:rPr lang="en-US" sz="2000" b="1" dirty="0" smtClean="0"/>
              <a:t>Representation of the document using the above dictionary lead us to the following matrix </a:t>
            </a:r>
          </a:p>
          <a:p>
            <a:pPr algn="ctr"/>
            <a:r>
              <a:rPr lang="en-US" sz="2000" b="1" dirty="0" smtClean="0"/>
              <a:t>[1, 2, 1, 1, 1, 0, 0, 0, 1, 1] </a:t>
            </a:r>
          </a:p>
          <a:p>
            <a:pPr algn="ctr"/>
            <a:r>
              <a:rPr lang="en-US" sz="2000" b="1" dirty="0" smtClean="0"/>
              <a:t>[1, 1, 1, 1, 0, 1, 1, 1, 0, 0]</a:t>
            </a:r>
          </a:p>
          <a:p>
            <a:pPr algn="ctr"/>
            <a:endParaRPr lang="en-US" sz="2000" b="1" dirty="0" smtClean="0"/>
          </a:p>
          <a:p>
            <a:r>
              <a:rPr lang="en-US" sz="2000" b="1" dirty="0" smtClean="0"/>
              <a:t>The element at (</a:t>
            </a:r>
            <a:r>
              <a:rPr lang="en-US" sz="2000" b="1" dirty="0" err="1" smtClean="0"/>
              <a:t>i,j</a:t>
            </a:r>
            <a:r>
              <a:rPr lang="en-US" sz="2000" b="1" dirty="0" smtClean="0"/>
              <a:t>) is the word count (or,</a:t>
            </a:r>
          </a:p>
          <a:p>
            <a:r>
              <a:rPr lang="en-US" sz="2000" b="1" dirty="0" smtClean="0"/>
              <a:t>frequency) of the </a:t>
            </a:r>
            <a:r>
              <a:rPr lang="en-US" sz="2000" b="1" dirty="0" err="1" smtClean="0"/>
              <a:t>i’th</a:t>
            </a:r>
            <a:r>
              <a:rPr lang="en-US" sz="2000" b="1" dirty="0" smtClean="0"/>
              <a:t> word in the </a:t>
            </a:r>
            <a:r>
              <a:rPr lang="en-US" sz="2000" b="1" dirty="0" err="1" smtClean="0"/>
              <a:t>j’th</a:t>
            </a:r>
            <a:endParaRPr lang="en-US" sz="2000" b="1" dirty="0" smtClean="0"/>
          </a:p>
          <a:p>
            <a:r>
              <a:rPr lang="en-US" sz="2000" b="1" dirty="0" smtClean="0"/>
              <a:t>document.</a:t>
            </a:r>
          </a:p>
          <a:p>
            <a:endParaRPr lang="en-US" dirty="0" smtClean="0"/>
          </a:p>
          <a:p>
            <a:endParaRPr lang="en-US" dirty="0" smtClean="0"/>
          </a:p>
          <a:p>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6172200" y="5029200"/>
            <a:ext cx="2124075" cy="1257300"/>
          </a:xfrm>
          <a:prstGeom prst="rect">
            <a:avLst/>
          </a:prstGeom>
          <a:noFill/>
          <a:ln w="9525">
            <a:noFill/>
            <a:miter lim="800000"/>
            <a:headEnd/>
            <a:tailEnd/>
          </a:ln>
        </p:spPr>
      </p:pic>
      <p:sp>
        <p:nvSpPr>
          <p:cNvPr id="5"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Terminology(8)</a:t>
            </a:r>
          </a:p>
        </p:txBody>
      </p:sp>
      <p:sp>
        <p:nvSpPr>
          <p:cNvPr id="6" name="Date Placeholder 5"/>
          <p:cNvSpPr>
            <a:spLocks noGrp="1"/>
          </p:cNvSpPr>
          <p:nvPr>
            <p:ph type="dt" sz="half" idx="10"/>
          </p:nvPr>
        </p:nvSpPr>
        <p:spPr/>
        <p:txBody>
          <a:bodyPr/>
          <a:lstStyle/>
          <a:p>
            <a:fld id="{8709BEB0-6E4B-4B2D-B690-418D07B3FBA8}"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905000"/>
            <a:ext cx="8915400" cy="2431435"/>
          </a:xfrm>
          <a:prstGeom prst="rect">
            <a:avLst/>
          </a:prstGeom>
        </p:spPr>
        <p:txBody>
          <a:bodyPr wrap="square">
            <a:spAutoFit/>
          </a:bodyPr>
          <a:lstStyle/>
          <a:p>
            <a:r>
              <a:rPr lang="en-US" sz="3200" dirty="0" smtClean="0"/>
              <a:t>● </a:t>
            </a:r>
            <a:r>
              <a:rPr lang="en-US" sz="2800" dirty="0" smtClean="0"/>
              <a:t>Files can be stored in a fragmented manner on the disk</a:t>
            </a:r>
          </a:p>
          <a:p>
            <a:endParaRPr lang="en-US" sz="3200" dirty="0" smtClean="0"/>
          </a:p>
          <a:p>
            <a:r>
              <a:rPr lang="en-US" sz="3200" dirty="0" smtClean="0"/>
              <a:t>● </a:t>
            </a:r>
            <a:r>
              <a:rPr lang="en-US" sz="2800" dirty="0" smtClean="0"/>
              <a:t>When file system information is missing or  corrupted, carving files from file fragments requires some automated way of classifying file fragments according to file type</a:t>
            </a:r>
            <a:endParaRPr lang="en-US" sz="2800" dirty="0"/>
          </a:p>
        </p:txBody>
      </p:sp>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Problem : File fragment classification</a:t>
            </a:r>
          </a:p>
        </p:txBody>
      </p:sp>
      <p:sp>
        <p:nvSpPr>
          <p:cNvPr id="5" name="Date Placeholder 4"/>
          <p:cNvSpPr>
            <a:spLocks noGrp="1"/>
          </p:cNvSpPr>
          <p:nvPr>
            <p:ph type="dt" sz="half" idx="10"/>
          </p:nvPr>
        </p:nvSpPr>
        <p:spPr/>
        <p:txBody>
          <a:bodyPr/>
          <a:lstStyle/>
          <a:p>
            <a:fld id="{ACD79FA1-3EAE-47CF-B001-3FD4D46A7D8C}"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97664"/>
          <a:ext cx="9144002" cy="5686371"/>
        </p:xfrm>
        <a:graphic>
          <a:graphicData uri="http://schemas.openxmlformats.org/drawingml/2006/table">
            <a:tbl>
              <a:tblPr firstRow="1" bandRow="1">
                <a:tableStyleId>{5C22544A-7EE6-4342-B048-85BDC9FD1C3A}</a:tableStyleId>
              </a:tblPr>
              <a:tblGrid>
                <a:gridCol w="1382560"/>
                <a:gridCol w="910147"/>
                <a:gridCol w="1113433"/>
                <a:gridCol w="3128087"/>
                <a:gridCol w="973183"/>
                <a:gridCol w="1636592"/>
              </a:tblGrid>
              <a:tr h="619598">
                <a:tc>
                  <a:txBody>
                    <a:bodyPr/>
                    <a:lstStyle/>
                    <a:p>
                      <a:r>
                        <a:rPr lang="en-US" sz="1600" dirty="0" smtClean="0"/>
                        <a:t>Author/year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File type </a:t>
                      </a:r>
                    </a:p>
                  </a:txBody>
                  <a:tcPr/>
                </a:tc>
                <a:tc>
                  <a:txBody>
                    <a:bodyPr/>
                    <a:lstStyle/>
                    <a:p>
                      <a:r>
                        <a:rPr lang="en-US" sz="1600" dirty="0" smtClean="0"/>
                        <a:t>Data set  </a:t>
                      </a:r>
                      <a:endParaRPr lang="en-US" sz="1600" dirty="0"/>
                    </a:p>
                  </a:txBody>
                  <a:tcPr/>
                </a:tc>
                <a:tc>
                  <a:txBody>
                    <a:bodyPr/>
                    <a:lstStyle/>
                    <a:p>
                      <a:r>
                        <a:rPr lang="en-US" sz="1600" dirty="0" smtClean="0"/>
                        <a:t>Method used</a:t>
                      </a:r>
                      <a:endParaRPr lang="en-US" sz="1600" dirty="0"/>
                    </a:p>
                  </a:txBody>
                  <a:tcPr/>
                </a:tc>
                <a:tc>
                  <a:txBody>
                    <a:bodyPr/>
                    <a:lstStyle/>
                    <a:p>
                      <a:r>
                        <a:rPr lang="en-US" sz="1600" dirty="0" smtClean="0"/>
                        <a:t>Accuracy</a:t>
                      </a:r>
                      <a:endParaRPr lang="en-US" sz="1600" dirty="0"/>
                    </a:p>
                  </a:txBody>
                  <a:tcPr/>
                </a:tc>
                <a:tc>
                  <a:txBody>
                    <a:bodyPr/>
                    <a:lstStyle/>
                    <a:p>
                      <a:r>
                        <a:rPr lang="en-US" dirty="0" smtClean="0"/>
                        <a:t>critic</a:t>
                      </a:r>
                      <a:endParaRPr lang="en-US" dirty="0"/>
                    </a:p>
                  </a:txBody>
                  <a:tcPr/>
                </a:tc>
              </a:tr>
              <a:tr h="2009925">
                <a:tc>
                  <a:txBody>
                    <a:bodyPr/>
                    <a:lstStyle/>
                    <a:p>
                      <a:r>
                        <a:rPr lang="en-US" sz="1800" kern="1200" baseline="0" dirty="0" smtClean="0">
                          <a:solidFill>
                            <a:schemeClr val="dk1"/>
                          </a:solidFill>
                          <a:latin typeface="+mn-lt"/>
                          <a:ea typeface="+mn-ea"/>
                          <a:cs typeface="+mn-cs"/>
                        </a:rPr>
                        <a:t>Calhoun and Coles(2008)</a:t>
                      </a:r>
                      <a:endParaRPr lang="en-US" dirty="0"/>
                    </a:p>
                  </a:txBody>
                  <a:tcPr/>
                </a:tc>
                <a:tc>
                  <a:txBody>
                    <a:bodyPr/>
                    <a:lstStyle/>
                    <a:p>
                      <a:r>
                        <a:rPr lang="en-US" sz="1800" kern="1200" baseline="0" dirty="0" smtClean="0">
                          <a:solidFill>
                            <a:schemeClr val="dk1"/>
                          </a:solidFill>
                          <a:latin typeface="+mn-lt"/>
                          <a:ea typeface="+mn-ea"/>
                          <a:cs typeface="+mn-cs"/>
                        </a:rPr>
                        <a:t>4</a:t>
                      </a:r>
                      <a:endParaRPr lang="en-US" dirty="0"/>
                    </a:p>
                  </a:txBody>
                  <a:tcPr/>
                </a:tc>
                <a:tc>
                  <a:txBody>
                    <a:bodyPr/>
                    <a:lstStyle/>
                    <a:p>
                      <a:r>
                        <a:rPr lang="en-US" dirty="0" smtClean="0"/>
                        <a:t>missing</a:t>
                      </a:r>
                      <a:endParaRPr lang="en-US" dirty="0"/>
                    </a:p>
                  </a:txBody>
                  <a:tcPr/>
                </a:tc>
                <a:tc>
                  <a:txBody>
                    <a:bodyPr/>
                    <a:lstStyle/>
                    <a:p>
                      <a:r>
                        <a:rPr lang="en-US" sz="1800" kern="1200" baseline="0" dirty="0" smtClean="0">
                          <a:solidFill>
                            <a:schemeClr val="dk1"/>
                          </a:solidFill>
                          <a:latin typeface="+mn-lt"/>
                          <a:ea typeface="+mn-ea"/>
                          <a:cs typeface="+mn-cs"/>
                        </a:rPr>
                        <a:t>linear discriminate analysis (Fisher, 1936)</a:t>
                      </a:r>
                    </a:p>
                    <a:p>
                      <a:r>
                        <a:rPr lang="en-US" sz="1800" kern="1200" baseline="0" dirty="0" smtClean="0">
                          <a:solidFill>
                            <a:schemeClr val="dk1"/>
                          </a:solidFill>
                          <a:latin typeface="+mn-lt"/>
                          <a:ea typeface="+mn-ea"/>
                          <a:cs typeface="+mn-cs"/>
                        </a:rPr>
                        <a:t>Shannon entropy (Shannon, 1948)</a:t>
                      </a:r>
                    </a:p>
                  </a:txBody>
                  <a:tcPr/>
                </a:tc>
                <a:tc>
                  <a:txBody>
                    <a:bodyPr/>
                    <a:lstStyle/>
                    <a:p>
                      <a:r>
                        <a:rPr lang="en-US" dirty="0" smtClean="0"/>
                        <a:t>88.3%</a:t>
                      </a:r>
                      <a:endParaRPr lang="en-US" dirty="0"/>
                    </a:p>
                  </a:txBody>
                  <a:tcPr/>
                </a:tc>
                <a:tc>
                  <a:txBody>
                    <a:bodyPr/>
                    <a:lstStyle/>
                    <a:p>
                      <a:r>
                        <a:rPr lang="en-US" dirty="0" smtClean="0"/>
                        <a:t>Fewer file type , can’t be generalized to real problem</a:t>
                      </a:r>
                      <a:endParaRPr lang="en-US" dirty="0"/>
                    </a:p>
                  </a:txBody>
                  <a:tcPr/>
                </a:tc>
              </a:tr>
              <a:tr h="953728">
                <a:tc>
                  <a:txBody>
                    <a:bodyPr/>
                    <a:lstStyle/>
                    <a:p>
                      <a:r>
                        <a:rPr lang="en-US" sz="1800" kern="1200" baseline="0" dirty="0" err="1" smtClean="0">
                          <a:solidFill>
                            <a:schemeClr val="dk1"/>
                          </a:solidFill>
                          <a:latin typeface="+mn-lt"/>
                          <a:ea typeface="+mn-ea"/>
                          <a:cs typeface="+mn-cs"/>
                        </a:rPr>
                        <a:t>Axelsson</a:t>
                      </a:r>
                      <a:r>
                        <a:rPr lang="en-US" sz="1800" kern="1200" baseline="0" dirty="0" smtClean="0">
                          <a:solidFill>
                            <a:schemeClr val="dk1"/>
                          </a:solidFill>
                          <a:latin typeface="+mn-lt"/>
                          <a:ea typeface="+mn-ea"/>
                          <a:cs typeface="+mn-cs"/>
                        </a:rPr>
                        <a:t> (2010)</a:t>
                      </a:r>
                      <a:endParaRPr lang="en-US" dirty="0"/>
                    </a:p>
                  </a:txBody>
                  <a:tcPr/>
                </a:tc>
                <a:tc>
                  <a:txBody>
                    <a:bodyPr/>
                    <a:lstStyle/>
                    <a:p>
                      <a:r>
                        <a:rPr lang="en-US" sz="1800" kern="1200" baseline="0" dirty="0" smtClean="0">
                          <a:solidFill>
                            <a:schemeClr val="dk1"/>
                          </a:solidFill>
                          <a:latin typeface="+mn-lt"/>
                          <a:ea typeface="+mn-ea"/>
                          <a:cs typeface="+mn-cs"/>
                        </a:rPr>
                        <a:t>28</a:t>
                      </a:r>
                      <a:endParaRPr lang="en-US" dirty="0"/>
                    </a:p>
                  </a:txBody>
                  <a:tcPr/>
                </a:tc>
                <a:tc>
                  <a:txBody>
                    <a:bodyPr/>
                    <a:lstStyle/>
                    <a:p>
                      <a:r>
                        <a:rPr lang="en-US" sz="1800" kern="1200" baseline="0" dirty="0" err="1" smtClean="0">
                          <a:solidFill>
                            <a:schemeClr val="dk1"/>
                          </a:solidFill>
                          <a:latin typeface="+mn-lt"/>
                          <a:ea typeface="+mn-ea"/>
                          <a:cs typeface="+mn-cs"/>
                        </a:rPr>
                        <a:t>Garfinkel</a:t>
                      </a:r>
                      <a:r>
                        <a:rPr lang="en-US" sz="1800" kern="1200" baseline="0" dirty="0" smtClean="0">
                          <a:solidFill>
                            <a:schemeClr val="dk1"/>
                          </a:solidFill>
                          <a:latin typeface="+mn-lt"/>
                          <a:ea typeface="+mn-ea"/>
                          <a:cs typeface="+mn-cs"/>
                        </a:rPr>
                        <a:t> et al. (2009)</a:t>
                      </a:r>
                      <a:endParaRPr lang="en-US" dirty="0"/>
                    </a:p>
                  </a:txBody>
                  <a:tcPr/>
                </a:tc>
                <a:tc>
                  <a:txBody>
                    <a:bodyPr/>
                    <a:lstStyle/>
                    <a:p>
                      <a:r>
                        <a:rPr lang="en-US" sz="1800" kern="1200" baseline="0" dirty="0" smtClean="0">
                          <a:solidFill>
                            <a:schemeClr val="dk1"/>
                          </a:solidFill>
                          <a:latin typeface="+mn-lt"/>
                          <a:ea typeface="+mn-ea"/>
                          <a:cs typeface="+mn-cs"/>
                        </a:rPr>
                        <a:t>k-nearest-neighbors , nearest compression distance</a:t>
                      </a:r>
                      <a:endParaRPr lang="en-US" dirty="0"/>
                    </a:p>
                  </a:txBody>
                  <a:tcPr/>
                </a:tc>
                <a:tc>
                  <a:txBody>
                    <a:bodyPr/>
                    <a:lstStyle/>
                    <a:p>
                      <a:r>
                        <a:rPr lang="en-US" dirty="0" smtClean="0"/>
                        <a:t>34%</a:t>
                      </a:r>
                      <a:endParaRPr lang="en-US" dirty="0"/>
                    </a:p>
                  </a:txBody>
                  <a:tcPr/>
                </a:tc>
                <a:tc>
                  <a:txBody>
                    <a:bodyPr/>
                    <a:lstStyle/>
                    <a:p>
                      <a:r>
                        <a:rPr lang="en-US" dirty="0" smtClean="0"/>
                        <a:t>Higher</a:t>
                      </a:r>
                      <a:r>
                        <a:rPr lang="en-US" baseline="0" dirty="0" smtClean="0"/>
                        <a:t> </a:t>
                      </a:r>
                      <a:r>
                        <a:rPr lang="en-US" dirty="0" smtClean="0"/>
                        <a:t>entropy less accuracy</a:t>
                      </a:r>
                      <a:endParaRPr lang="en-US" dirty="0"/>
                    </a:p>
                  </a:txBody>
                  <a:tcPr/>
                </a:tc>
              </a:tr>
              <a:tr h="953728">
                <a:tc>
                  <a:txBody>
                    <a:bodyPr/>
                    <a:lstStyle/>
                    <a:p>
                      <a:r>
                        <a:rPr lang="en-US" sz="1800" kern="1200" baseline="0" dirty="0" smtClean="0">
                          <a:solidFill>
                            <a:schemeClr val="dk1"/>
                          </a:solidFill>
                          <a:latin typeface="+mn-lt"/>
                          <a:ea typeface="+mn-ea"/>
                          <a:cs typeface="+mn-cs"/>
                        </a:rPr>
                        <a:t>Conti et al. (2010)</a:t>
                      </a:r>
                      <a:endParaRPr lang="en-US" dirty="0"/>
                    </a:p>
                  </a:txBody>
                  <a:tcPr/>
                </a:tc>
                <a:tc>
                  <a:txBody>
                    <a:bodyPr/>
                    <a:lstStyle/>
                    <a:p>
                      <a:r>
                        <a:rPr lang="en-US" dirty="0" smtClean="0"/>
                        <a:t>5 </a:t>
                      </a:r>
                      <a:endParaRPr lang="en-US" dirty="0"/>
                    </a:p>
                  </a:txBody>
                  <a:tcPr/>
                </a:tc>
                <a:tc>
                  <a:txBody>
                    <a:bodyPr/>
                    <a:lstStyle/>
                    <a:p>
                      <a:r>
                        <a:rPr lang="en-US" dirty="0" smtClean="0"/>
                        <a:t>Private data set</a:t>
                      </a:r>
                      <a:endParaRPr lang="en-US" dirty="0"/>
                    </a:p>
                  </a:txBody>
                  <a:tcPr/>
                </a:tc>
                <a:tc>
                  <a:txBody>
                    <a:bodyPr/>
                    <a:lstStyle/>
                    <a:p>
                      <a:r>
                        <a:rPr lang="en-US" sz="1800" kern="1200" baseline="0" dirty="0" smtClean="0">
                          <a:solidFill>
                            <a:schemeClr val="dk1"/>
                          </a:solidFill>
                          <a:latin typeface="+mn-lt"/>
                          <a:ea typeface="+mn-ea"/>
                          <a:cs typeface="+mn-cs"/>
                        </a:rPr>
                        <a:t>Shannon entropy, Hamming weight, Chi-square goodness of-</a:t>
                      </a:r>
                    </a:p>
                    <a:p>
                      <a:r>
                        <a:rPr lang="en-US" sz="1800" kern="1200" baseline="0" dirty="0" smtClean="0">
                          <a:solidFill>
                            <a:schemeClr val="dk1"/>
                          </a:solidFill>
                          <a:latin typeface="+mn-lt"/>
                          <a:ea typeface="+mn-ea"/>
                          <a:cs typeface="+mn-cs"/>
                        </a:rPr>
                        <a:t>fit, and mean byte value</a:t>
                      </a:r>
                      <a:endParaRPr lang="en-US" dirty="0"/>
                    </a:p>
                  </a:txBody>
                  <a:tcPr/>
                </a:tc>
                <a:tc>
                  <a:txBody>
                    <a:bodyPr/>
                    <a:lstStyle/>
                    <a:p>
                      <a:r>
                        <a:rPr lang="en-US" dirty="0" smtClean="0"/>
                        <a:t>Varying for different file</a:t>
                      </a:r>
                      <a:endParaRPr lang="en-US" dirty="0"/>
                    </a:p>
                  </a:txBody>
                  <a:tcPr/>
                </a:tc>
                <a:tc>
                  <a:txBody>
                    <a:bodyPr/>
                    <a:lstStyle/>
                    <a:p>
                      <a:r>
                        <a:rPr lang="en-US" dirty="0" smtClean="0"/>
                        <a:t>Does not work well in real data</a:t>
                      </a:r>
                      <a:endParaRPr lang="en-US" dirty="0"/>
                    </a:p>
                  </a:txBody>
                  <a:tcPr/>
                </a:tc>
              </a:tr>
              <a:tr h="835965">
                <a:tc>
                  <a:txBody>
                    <a:bodyPr/>
                    <a:lstStyle/>
                    <a:p>
                      <a:r>
                        <a:rPr lang="en-US" sz="1800" kern="1200" baseline="0" dirty="0" smtClean="0">
                          <a:solidFill>
                            <a:schemeClr val="dk1"/>
                          </a:solidFill>
                          <a:latin typeface="+mn-lt"/>
                          <a:ea typeface="+mn-ea"/>
                          <a:cs typeface="+mn-cs"/>
                        </a:rPr>
                        <a:t>Li et al. (2005)</a:t>
                      </a:r>
                      <a:endParaRPr lang="en-US" dirty="0"/>
                    </a:p>
                  </a:txBody>
                  <a:tcPr/>
                </a:tc>
                <a:tc>
                  <a:txBody>
                    <a:bodyPr/>
                    <a:lstStyle/>
                    <a:p>
                      <a:r>
                        <a:rPr lang="en-US" dirty="0" smtClean="0"/>
                        <a:t>8 </a:t>
                      </a:r>
                      <a:endParaRPr lang="en-US" dirty="0"/>
                    </a:p>
                  </a:txBody>
                  <a:tcPr/>
                </a:tc>
                <a:tc>
                  <a:txBody>
                    <a:bodyPr/>
                    <a:lstStyle/>
                    <a:p>
                      <a:r>
                        <a:rPr lang="en-US" dirty="0" smtClean="0"/>
                        <a:t>Private data set </a:t>
                      </a:r>
                      <a:endParaRPr lang="en-US" dirty="0"/>
                    </a:p>
                  </a:txBody>
                  <a:tcPr/>
                </a:tc>
                <a:tc>
                  <a:txBody>
                    <a:bodyPr/>
                    <a:lstStyle/>
                    <a:p>
                      <a:r>
                        <a:rPr lang="en-US" sz="1800" kern="1200" baseline="0" dirty="0" smtClean="0">
                          <a:solidFill>
                            <a:schemeClr val="dk1"/>
                          </a:solidFill>
                          <a:latin typeface="+mn-lt"/>
                          <a:ea typeface="+mn-ea"/>
                          <a:cs typeface="+mn-cs"/>
                        </a:rPr>
                        <a:t>k-means clustering algorithm</a:t>
                      </a:r>
                      <a:endParaRPr lang="en-US" dirty="0"/>
                    </a:p>
                  </a:txBody>
                  <a:tcPr/>
                </a:tc>
                <a:tc>
                  <a:txBody>
                    <a:bodyPr/>
                    <a:lstStyle/>
                    <a:p>
                      <a:endParaRPr lang="en-US"/>
                    </a:p>
                  </a:txBody>
                  <a:tcPr/>
                </a:tc>
                <a:tc>
                  <a:txBody>
                    <a:bodyPr/>
                    <a:lstStyle/>
                    <a:p>
                      <a:r>
                        <a:rPr lang="en-US" dirty="0" smtClean="0"/>
                        <a:t>Explicitly</a:t>
                      </a:r>
                      <a:r>
                        <a:rPr lang="en-US" baseline="0" dirty="0" smtClean="0"/>
                        <a:t> depend on the header file </a:t>
                      </a:r>
                      <a:endParaRPr lang="en-US" dirty="0"/>
                    </a:p>
                  </a:txBody>
                  <a:tcPr/>
                </a:tc>
              </a:tr>
            </a:tbl>
          </a:graphicData>
        </a:graphic>
      </p:graphicFrame>
      <p:sp>
        <p:nvSpPr>
          <p:cNvPr id="3" name="Rectangle 17"/>
          <p:cNvSpPr txBox="1">
            <a:spLocks noChangeArrowheads="1"/>
          </p:cNvSpPr>
          <p:nvPr/>
        </p:nvSpPr>
        <p:spPr bwMode="auto">
          <a:xfrm>
            <a:off x="609600" y="0"/>
            <a:ext cx="7772400" cy="9906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Tahoma" pitchFamily="34" charset="0"/>
                <a:ea typeface="+mj-ea"/>
                <a:cs typeface="+mj-cs"/>
              </a:rPr>
              <a:t>Related Work (1)</a:t>
            </a:r>
            <a:endParaRPr kumimoji="0" lang="en-GB" sz="4400" b="1" i="0" u="none" strike="noStrike" kern="1200" cap="none" spc="0" normalizeH="0" baseline="0" noProof="0" dirty="0">
              <a:ln>
                <a:noFill/>
              </a:ln>
              <a:solidFill>
                <a:schemeClr val="tx1"/>
              </a:solidFill>
              <a:effectLst/>
              <a:uLnTx/>
              <a:uFillTx/>
              <a:latin typeface="Tahoma" pitchFamily="34" charset="0"/>
              <a:ea typeface="+mj-ea"/>
              <a:cs typeface="+mj-cs"/>
            </a:endParaRPr>
          </a:p>
        </p:txBody>
      </p:sp>
      <p:sp>
        <p:nvSpPr>
          <p:cNvPr id="4" name="Date Placeholder 3"/>
          <p:cNvSpPr>
            <a:spLocks noGrp="1"/>
          </p:cNvSpPr>
          <p:nvPr>
            <p:ph type="dt" sz="half" idx="10"/>
          </p:nvPr>
        </p:nvSpPr>
        <p:spPr/>
        <p:txBody>
          <a:bodyPr/>
          <a:lstStyle/>
          <a:p>
            <a:fld id="{E6EC59A3-1BD8-412D-B694-620C3384AF4F}" type="datetime1">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905000"/>
          <a:ext cx="9144002" cy="3812456"/>
        </p:xfrm>
        <a:graphic>
          <a:graphicData uri="http://schemas.openxmlformats.org/drawingml/2006/table">
            <a:tbl>
              <a:tblPr firstRow="1" bandRow="1">
                <a:tableStyleId>{5C22544A-7EE6-4342-B048-85BDC9FD1C3A}</a:tableStyleId>
              </a:tblPr>
              <a:tblGrid>
                <a:gridCol w="1382560"/>
                <a:gridCol w="910147"/>
                <a:gridCol w="1113433"/>
                <a:gridCol w="3128087"/>
                <a:gridCol w="973183"/>
                <a:gridCol w="1636592"/>
              </a:tblGrid>
              <a:tr h="619598">
                <a:tc>
                  <a:txBody>
                    <a:bodyPr/>
                    <a:lstStyle/>
                    <a:p>
                      <a:r>
                        <a:rPr lang="en-US" sz="1600" dirty="0" smtClean="0"/>
                        <a:t>Author/year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File type </a:t>
                      </a:r>
                    </a:p>
                  </a:txBody>
                  <a:tcPr/>
                </a:tc>
                <a:tc>
                  <a:txBody>
                    <a:bodyPr/>
                    <a:lstStyle/>
                    <a:p>
                      <a:r>
                        <a:rPr lang="en-US" sz="1600" dirty="0" smtClean="0"/>
                        <a:t>Data set  </a:t>
                      </a:r>
                      <a:endParaRPr lang="en-US" sz="1600" dirty="0"/>
                    </a:p>
                  </a:txBody>
                  <a:tcPr/>
                </a:tc>
                <a:tc>
                  <a:txBody>
                    <a:bodyPr/>
                    <a:lstStyle/>
                    <a:p>
                      <a:r>
                        <a:rPr lang="en-US" sz="1600" dirty="0" smtClean="0"/>
                        <a:t>Method used</a:t>
                      </a:r>
                      <a:endParaRPr lang="en-US" sz="1600" dirty="0"/>
                    </a:p>
                  </a:txBody>
                  <a:tcPr/>
                </a:tc>
                <a:tc>
                  <a:txBody>
                    <a:bodyPr/>
                    <a:lstStyle/>
                    <a:p>
                      <a:r>
                        <a:rPr lang="en-US" sz="1600" dirty="0" smtClean="0"/>
                        <a:t>Accuracy</a:t>
                      </a:r>
                      <a:endParaRPr lang="en-US" sz="1600" dirty="0"/>
                    </a:p>
                  </a:txBody>
                  <a:tcPr/>
                </a:tc>
                <a:tc>
                  <a:txBody>
                    <a:bodyPr/>
                    <a:lstStyle/>
                    <a:p>
                      <a:r>
                        <a:rPr lang="en-US" dirty="0" smtClean="0"/>
                        <a:t>critic</a:t>
                      </a:r>
                      <a:endParaRPr lang="en-US" dirty="0"/>
                    </a:p>
                  </a:txBody>
                  <a:tcPr/>
                </a:tc>
              </a:tr>
              <a:tr h="1285402">
                <a:tc>
                  <a:txBody>
                    <a:bodyPr/>
                    <a:lstStyle/>
                    <a:p>
                      <a:r>
                        <a:rPr lang="en-US" sz="1800" kern="1200" baseline="0" dirty="0" err="1" smtClean="0">
                          <a:solidFill>
                            <a:schemeClr val="dk1"/>
                          </a:solidFill>
                          <a:latin typeface="+mn-lt"/>
                          <a:ea typeface="+mn-ea"/>
                          <a:cs typeface="+mn-cs"/>
                        </a:rPr>
                        <a:t>Veenman</a:t>
                      </a:r>
                      <a:r>
                        <a:rPr lang="en-US" sz="1800" kern="1200" baseline="0" dirty="0" smtClean="0">
                          <a:solidFill>
                            <a:schemeClr val="dk1"/>
                          </a:solidFill>
                          <a:latin typeface="+mn-lt"/>
                          <a:ea typeface="+mn-ea"/>
                          <a:cs typeface="+mn-cs"/>
                        </a:rPr>
                        <a:t> (2007)</a:t>
                      </a:r>
                      <a:endParaRPr lang="en-US" dirty="0"/>
                    </a:p>
                  </a:txBody>
                  <a:tcPr/>
                </a:tc>
                <a:tc>
                  <a:txBody>
                    <a:bodyPr/>
                    <a:lstStyle/>
                    <a:p>
                      <a:r>
                        <a:rPr lang="en-US" dirty="0" smtClean="0"/>
                        <a:t>11</a:t>
                      </a:r>
                      <a:endParaRPr lang="en-US" dirty="0"/>
                    </a:p>
                  </a:txBody>
                  <a:tcPr/>
                </a:tc>
                <a:tc>
                  <a:txBody>
                    <a:bodyPr/>
                    <a:lstStyle/>
                    <a:p>
                      <a:r>
                        <a:rPr lang="en-US" dirty="0" smtClean="0"/>
                        <a:t>Private data set</a:t>
                      </a:r>
                      <a:endParaRPr lang="en-US" dirty="0"/>
                    </a:p>
                  </a:txBody>
                  <a:tcPr/>
                </a:tc>
                <a:tc>
                  <a:txBody>
                    <a:bodyPr/>
                    <a:lstStyle/>
                    <a:p>
                      <a:r>
                        <a:rPr lang="en-US" sz="1800" kern="1200" baseline="0" dirty="0" smtClean="0">
                          <a:solidFill>
                            <a:schemeClr val="dk1"/>
                          </a:solidFill>
                          <a:latin typeface="+mn-lt"/>
                          <a:ea typeface="+mn-ea"/>
                          <a:cs typeface="+mn-cs"/>
                        </a:rPr>
                        <a:t>histogram of the byte values</a:t>
                      </a:r>
                    </a:p>
                    <a:p>
                      <a:r>
                        <a:rPr lang="en-US" sz="1800" kern="1200" baseline="0" dirty="0" smtClean="0">
                          <a:solidFill>
                            <a:schemeClr val="dk1"/>
                          </a:solidFill>
                          <a:latin typeface="+mn-lt"/>
                          <a:ea typeface="+mn-ea"/>
                          <a:cs typeface="+mn-cs"/>
                        </a:rPr>
                        <a:t>(unigram counts), the Shannon entropy, and the algorithmic</a:t>
                      </a:r>
                    </a:p>
                    <a:p>
                      <a:r>
                        <a:rPr lang="en-US" sz="1800" kern="1200" baseline="0" dirty="0" smtClean="0">
                          <a:solidFill>
                            <a:schemeClr val="dk1"/>
                          </a:solidFill>
                          <a:latin typeface="+mn-lt"/>
                          <a:ea typeface="+mn-ea"/>
                          <a:cs typeface="+mn-cs"/>
                        </a:rPr>
                        <a:t>or </a:t>
                      </a:r>
                      <a:r>
                        <a:rPr lang="en-US" sz="1800" kern="1200" baseline="0" dirty="0" err="1" smtClean="0">
                          <a:solidFill>
                            <a:schemeClr val="dk1"/>
                          </a:solidFill>
                          <a:latin typeface="+mn-lt"/>
                          <a:ea typeface="+mn-ea"/>
                          <a:cs typeface="+mn-cs"/>
                        </a:rPr>
                        <a:t>Kolmogorov</a:t>
                      </a:r>
                      <a:r>
                        <a:rPr lang="en-US" sz="1800" kern="1200" baseline="0" dirty="0" smtClean="0">
                          <a:solidFill>
                            <a:schemeClr val="dk1"/>
                          </a:solidFill>
                          <a:latin typeface="+mn-lt"/>
                          <a:ea typeface="+mn-ea"/>
                          <a:cs typeface="+mn-cs"/>
                        </a:rPr>
                        <a:t> complexity</a:t>
                      </a:r>
                    </a:p>
                  </a:txBody>
                  <a:tcPr/>
                </a:tc>
                <a:tc>
                  <a:txBody>
                    <a:bodyPr/>
                    <a:lstStyle/>
                    <a:p>
                      <a:r>
                        <a:rPr lang="en-US" dirty="0" smtClean="0"/>
                        <a:t>45%</a:t>
                      </a:r>
                      <a:endParaRPr lang="en-US" dirty="0"/>
                    </a:p>
                  </a:txBody>
                  <a:tcPr/>
                </a:tc>
                <a:tc>
                  <a:txBody>
                    <a:bodyPr/>
                    <a:lstStyle/>
                    <a:p>
                      <a:r>
                        <a:rPr lang="en-US" dirty="0" smtClean="0"/>
                        <a:t>missing</a:t>
                      </a:r>
                      <a:endParaRPr lang="en-US" dirty="0"/>
                    </a:p>
                  </a:txBody>
                  <a:tcPr/>
                </a:tc>
              </a:tr>
              <a:tr h="953728">
                <a:tc>
                  <a:txBody>
                    <a:bodyPr/>
                    <a:lstStyle/>
                    <a:p>
                      <a:r>
                        <a:rPr lang="en-US" sz="1800" kern="1200" baseline="0" dirty="0" smtClean="0">
                          <a:solidFill>
                            <a:schemeClr val="dk1"/>
                          </a:solidFill>
                          <a:latin typeface="+mn-lt"/>
                          <a:ea typeface="+mn-ea"/>
                          <a:cs typeface="+mn-cs"/>
                        </a:rPr>
                        <a:t>Li et al. (2010)</a:t>
                      </a:r>
                      <a:endParaRPr lang="en-US" dirty="0"/>
                    </a:p>
                  </a:txBody>
                  <a:tcPr/>
                </a:tc>
                <a:tc>
                  <a:txBody>
                    <a:bodyPr/>
                    <a:lstStyle/>
                    <a:p>
                      <a:r>
                        <a:rPr lang="en-US" dirty="0" smtClean="0"/>
                        <a:t>4</a:t>
                      </a:r>
                      <a:endParaRPr lang="en-US" dirty="0"/>
                    </a:p>
                  </a:txBody>
                  <a:tcPr/>
                </a:tc>
                <a:tc>
                  <a:txBody>
                    <a:bodyPr/>
                    <a:lstStyle/>
                    <a:p>
                      <a:r>
                        <a:rPr lang="en-US" dirty="0" smtClean="0"/>
                        <a:t>Private data set</a:t>
                      </a:r>
                      <a:endParaRPr lang="en-US" dirty="0"/>
                    </a:p>
                  </a:txBody>
                  <a:tcPr/>
                </a:tc>
                <a:tc>
                  <a:txBody>
                    <a:bodyPr/>
                    <a:lstStyle/>
                    <a:p>
                      <a:r>
                        <a:rPr lang="en-US" sz="1800" kern="1200" baseline="0" dirty="0" smtClean="0">
                          <a:solidFill>
                            <a:schemeClr val="dk1"/>
                          </a:solidFill>
                          <a:latin typeface="+mn-lt"/>
                          <a:ea typeface="+mn-ea"/>
                          <a:cs typeface="+mn-cs"/>
                        </a:rPr>
                        <a:t>support vector machine based on  histogram of the byte values(unigram)</a:t>
                      </a:r>
                    </a:p>
                  </a:txBody>
                  <a:tcPr/>
                </a:tc>
                <a:tc>
                  <a:txBody>
                    <a:bodyPr/>
                    <a:lstStyle/>
                    <a:p>
                      <a:r>
                        <a:rPr lang="en-US" dirty="0" smtClean="0"/>
                        <a:t>81.5%</a:t>
                      </a:r>
                      <a:endParaRPr lang="en-US" dirty="0"/>
                    </a:p>
                  </a:txBody>
                  <a:tcPr/>
                </a:tc>
                <a:tc>
                  <a:txBody>
                    <a:bodyPr/>
                    <a:lstStyle/>
                    <a:p>
                      <a:r>
                        <a:rPr lang="en-US" dirty="0" smtClean="0"/>
                        <a:t>Large file size used</a:t>
                      </a:r>
                      <a:endParaRPr lang="en-US" dirty="0"/>
                    </a:p>
                  </a:txBody>
                  <a:tcPr/>
                </a:tc>
              </a:tr>
              <a:tr h="953728">
                <a:tc>
                  <a:txBody>
                    <a:bodyPr/>
                    <a:lstStyle/>
                    <a:p>
                      <a:r>
                        <a:rPr lang="en-US" sz="1800" kern="1200" baseline="0" dirty="0" smtClean="0">
                          <a:solidFill>
                            <a:schemeClr val="dk1"/>
                          </a:solidFill>
                          <a:latin typeface="+mn-lt"/>
                          <a:ea typeface="+mn-ea"/>
                          <a:cs typeface="+mn-cs"/>
                        </a:rPr>
                        <a:t>Our paper</a:t>
                      </a:r>
                      <a:endParaRPr lang="en-US" dirty="0"/>
                    </a:p>
                  </a:txBody>
                  <a:tcPr anchor="ctr"/>
                </a:tc>
                <a:tc gridSpan="5">
                  <a:txBody>
                    <a:bodyPr/>
                    <a:lstStyle/>
                    <a:p>
                      <a:r>
                        <a:rPr lang="en-US" dirty="0" smtClean="0"/>
                        <a:t>                                          We will see later </a:t>
                      </a:r>
                      <a:endParaRPr lang="en-US"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3" name="Oval Callout 2"/>
          <p:cNvSpPr/>
          <p:nvPr/>
        </p:nvSpPr>
        <p:spPr>
          <a:xfrm>
            <a:off x="609600" y="2362200"/>
            <a:ext cx="2286000" cy="1600200"/>
          </a:xfrm>
          <a:prstGeom prst="wedgeEllipse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Same as this paper</a:t>
            </a:r>
            <a:endParaRPr lang="en-US" dirty="0"/>
          </a:p>
        </p:txBody>
      </p:sp>
      <p:sp>
        <p:nvSpPr>
          <p:cNvPr id="4" name="Rectangle 17"/>
          <p:cNvSpPr txBox="1">
            <a:spLocks noChangeArrowheads="1"/>
          </p:cNvSpPr>
          <p:nvPr/>
        </p:nvSpPr>
        <p:spPr bwMode="auto">
          <a:xfrm>
            <a:off x="6096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Tahoma" pitchFamily="34" charset="0"/>
                <a:ea typeface="+mj-ea"/>
                <a:cs typeface="+mj-cs"/>
              </a:rPr>
              <a:t>Related Work (2)</a:t>
            </a:r>
            <a:endParaRPr kumimoji="0" lang="en-GB" sz="4400" b="1" i="0" u="none" strike="noStrike" kern="1200" cap="none" spc="0" normalizeH="0" baseline="0" noProof="0" dirty="0">
              <a:ln>
                <a:noFill/>
              </a:ln>
              <a:solidFill>
                <a:schemeClr val="tx1"/>
              </a:solidFill>
              <a:effectLst/>
              <a:uLnTx/>
              <a:uFillTx/>
              <a:latin typeface="Tahoma" pitchFamily="34" charset="0"/>
              <a:ea typeface="+mj-ea"/>
              <a:cs typeface="+mj-cs"/>
            </a:endParaRPr>
          </a:p>
        </p:txBody>
      </p:sp>
      <p:sp>
        <p:nvSpPr>
          <p:cNvPr id="5" name="Date Placeholder 4"/>
          <p:cNvSpPr>
            <a:spLocks noGrp="1"/>
          </p:cNvSpPr>
          <p:nvPr>
            <p:ph type="dt" sz="half" idx="10"/>
          </p:nvPr>
        </p:nvSpPr>
        <p:spPr/>
        <p:txBody>
          <a:bodyPr/>
          <a:lstStyle/>
          <a:p>
            <a:fld id="{95F65FFC-E2B6-4B26-AC73-9460CB3257BB}" type="datetime1">
              <a:rPr lang="en-US" smtClean="0"/>
              <a:pPr/>
              <a:t>10/7/2012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txBox="1">
            <a:spLocks noChangeArrowheads="1"/>
          </p:cNvSpPr>
          <p:nvPr/>
        </p:nvSpPr>
        <p:spPr bwMode="auto">
          <a:xfrm>
            <a:off x="6096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Tahoma" pitchFamily="34" charset="0"/>
                <a:ea typeface="+mj-ea"/>
                <a:cs typeface="+mj-cs"/>
              </a:rPr>
              <a:t>Related Work (3)</a:t>
            </a:r>
            <a:endParaRPr kumimoji="0" lang="en-GB" sz="4400" b="1" i="0" u="none" strike="noStrike" kern="1200" cap="none" spc="0" normalizeH="0" baseline="0" noProof="0" dirty="0">
              <a:ln>
                <a:noFill/>
              </a:ln>
              <a:solidFill>
                <a:schemeClr val="tx1"/>
              </a:solidFill>
              <a:effectLst/>
              <a:uLnTx/>
              <a:uFillTx/>
              <a:latin typeface="Tahoma" pitchFamily="34" charset="0"/>
              <a:ea typeface="+mj-ea"/>
              <a:cs typeface="+mj-cs"/>
            </a:endParaRPr>
          </a:p>
        </p:txBody>
      </p:sp>
      <p:sp>
        <p:nvSpPr>
          <p:cNvPr id="5" name="TextBox 4"/>
          <p:cNvSpPr txBox="1"/>
          <p:nvPr/>
        </p:nvSpPr>
        <p:spPr>
          <a:xfrm>
            <a:off x="304800" y="1295400"/>
            <a:ext cx="8305800" cy="5509200"/>
          </a:xfrm>
          <a:prstGeom prst="rect">
            <a:avLst/>
          </a:prstGeom>
          <a:noFill/>
        </p:spPr>
        <p:txBody>
          <a:bodyPr wrap="square" rtlCol="0">
            <a:spAutoFit/>
          </a:bodyPr>
          <a:lstStyle/>
          <a:p>
            <a:r>
              <a:rPr lang="en-US" sz="3200" dirty="0" smtClean="0"/>
              <a:t>Issues we must car about :-</a:t>
            </a:r>
          </a:p>
          <a:p>
            <a:endParaRPr lang="en-US" sz="3200" dirty="0" smtClean="0"/>
          </a:p>
          <a:p>
            <a:pPr>
              <a:buFont typeface="Arial" pitchFamily="34" charset="0"/>
              <a:buChar char="•"/>
            </a:pPr>
            <a:r>
              <a:rPr lang="en-US" sz="3200" dirty="0" smtClean="0"/>
              <a:t>File type we used in the experiment.</a:t>
            </a:r>
          </a:p>
          <a:p>
            <a:pPr>
              <a:buFont typeface="Arial" pitchFamily="34" charset="0"/>
              <a:buChar char="•"/>
            </a:pPr>
            <a:r>
              <a:rPr lang="en-US" sz="3200" dirty="0" smtClean="0"/>
              <a:t>We must report the classifier how it is perform in each different file type .</a:t>
            </a:r>
          </a:p>
          <a:p>
            <a:pPr>
              <a:buFont typeface="Arial" pitchFamily="34" charset="0"/>
              <a:buChar char="•"/>
            </a:pPr>
            <a:r>
              <a:rPr lang="en-US" sz="3200" dirty="0" smtClean="0"/>
              <a:t>Insure that the training and testing set didn’t overlap</a:t>
            </a:r>
          </a:p>
          <a:p>
            <a:pPr>
              <a:buFont typeface="Arial" pitchFamily="34" charset="0"/>
              <a:buChar char="•"/>
            </a:pPr>
            <a:r>
              <a:rPr lang="en-US" sz="3200" dirty="0" smtClean="0"/>
              <a:t>Omit the first  file fragment , when create  the sets.</a:t>
            </a:r>
          </a:p>
          <a:p>
            <a:pPr>
              <a:buFont typeface="Arial" pitchFamily="34" charset="0"/>
              <a:buChar char="•"/>
            </a:pPr>
            <a:endParaRPr lang="en-US" sz="3200" dirty="0" smtClean="0"/>
          </a:p>
          <a:p>
            <a:endParaRPr lang="en-US" sz="3200" dirty="0"/>
          </a:p>
        </p:txBody>
      </p:sp>
      <p:sp>
        <p:nvSpPr>
          <p:cNvPr id="6" name="Date Placeholder 5"/>
          <p:cNvSpPr>
            <a:spLocks noGrp="1"/>
          </p:cNvSpPr>
          <p:nvPr>
            <p:ph type="dt" sz="half" idx="10"/>
          </p:nvPr>
        </p:nvSpPr>
        <p:spPr/>
        <p:txBody>
          <a:bodyPr/>
          <a:lstStyle/>
          <a:p>
            <a:fld id="{82D5E929-92CF-44B9-AF11-5C15A2B9D2D1}"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905000"/>
            <a:ext cx="8915400" cy="2431435"/>
          </a:xfrm>
          <a:prstGeom prst="rect">
            <a:avLst/>
          </a:prstGeom>
        </p:spPr>
        <p:txBody>
          <a:bodyPr wrap="square">
            <a:spAutoFit/>
          </a:bodyPr>
          <a:lstStyle/>
          <a:p>
            <a:r>
              <a:rPr lang="en-US" sz="3200" dirty="0" smtClean="0"/>
              <a:t>● </a:t>
            </a:r>
            <a:r>
              <a:rPr lang="en-US" sz="2800" dirty="0" smtClean="0"/>
              <a:t>Files can be stored in a fragmented manner on the disk</a:t>
            </a:r>
          </a:p>
          <a:p>
            <a:endParaRPr lang="en-US" sz="3200" dirty="0" smtClean="0"/>
          </a:p>
          <a:p>
            <a:r>
              <a:rPr lang="en-US" sz="3200" dirty="0" smtClean="0"/>
              <a:t>● </a:t>
            </a:r>
            <a:r>
              <a:rPr lang="en-US" sz="2800" dirty="0" smtClean="0"/>
              <a:t>When file system information is missing or  corrupted, carving files from file fragments requires some automated way of classifying file fragments according to file type</a:t>
            </a:r>
            <a:endParaRPr lang="en-US" sz="2800" dirty="0"/>
          </a:p>
        </p:txBody>
      </p:sp>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Problem : File fragment classification</a:t>
            </a:r>
          </a:p>
        </p:txBody>
      </p:sp>
      <p:sp>
        <p:nvSpPr>
          <p:cNvPr id="5" name="Date Placeholder 4"/>
          <p:cNvSpPr>
            <a:spLocks noGrp="1"/>
          </p:cNvSpPr>
          <p:nvPr>
            <p:ph type="dt" sz="half" idx="10"/>
          </p:nvPr>
        </p:nvSpPr>
        <p:spPr/>
        <p:txBody>
          <a:bodyPr/>
          <a:lstStyle/>
          <a:p>
            <a:fld id="{8786D21D-8A3D-4666-B25C-CB38FA572504}"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905000"/>
            <a:ext cx="8915400" cy="2554545"/>
          </a:xfrm>
          <a:prstGeom prst="rect">
            <a:avLst/>
          </a:prstGeom>
        </p:spPr>
        <p:txBody>
          <a:bodyPr wrap="square">
            <a:spAutoFit/>
          </a:bodyPr>
          <a:lstStyle/>
          <a:p>
            <a:pPr>
              <a:buFont typeface="Arial" pitchFamily="34" charset="0"/>
              <a:buChar char="•"/>
            </a:pPr>
            <a:r>
              <a:rPr lang="en-US" sz="3200" dirty="0" smtClean="0"/>
              <a:t>Applying supervised machine learning techniques from NLP (natural language processing) to file fragment classification.</a:t>
            </a:r>
          </a:p>
          <a:p>
            <a:endParaRPr lang="en-US" sz="3200" dirty="0" smtClean="0"/>
          </a:p>
          <a:p>
            <a:r>
              <a:rPr lang="en-US" sz="3200" dirty="0" smtClean="0"/>
              <a:t>● Experiments yield promising results</a:t>
            </a:r>
            <a:endParaRPr lang="en-US" sz="2800" dirty="0"/>
          </a:p>
        </p:txBody>
      </p:sp>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Contribution</a:t>
            </a:r>
          </a:p>
        </p:txBody>
      </p:sp>
      <p:sp>
        <p:nvSpPr>
          <p:cNvPr id="5" name="Date Placeholder 4"/>
          <p:cNvSpPr>
            <a:spLocks noGrp="1"/>
          </p:cNvSpPr>
          <p:nvPr>
            <p:ph type="dt" sz="half" idx="10"/>
          </p:nvPr>
        </p:nvSpPr>
        <p:spPr/>
        <p:txBody>
          <a:bodyPr/>
          <a:lstStyle/>
          <a:p>
            <a:fld id="{37B74579-BBA2-4A50-B07E-792356DE8A34}"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371600"/>
            <a:ext cx="9067800" cy="4832092"/>
          </a:xfrm>
          <a:prstGeom prst="rect">
            <a:avLst/>
          </a:prstGeom>
        </p:spPr>
        <p:txBody>
          <a:bodyPr wrap="square">
            <a:spAutoFit/>
          </a:bodyPr>
          <a:lstStyle/>
          <a:p>
            <a:pPr>
              <a:buFont typeface="Arial" pitchFamily="34" charset="0"/>
              <a:buChar char="•"/>
            </a:pPr>
            <a:r>
              <a:rPr lang="en-US" sz="2800" dirty="0" smtClean="0"/>
              <a:t>Derived from freely available </a:t>
            </a:r>
            <a:r>
              <a:rPr lang="en-US" sz="2800" dirty="0" err="1" smtClean="0"/>
              <a:t>Garfinkel</a:t>
            </a:r>
            <a:r>
              <a:rPr lang="en-US" sz="2800" dirty="0" smtClean="0"/>
              <a:t> corpus (govdocs1)</a:t>
            </a:r>
          </a:p>
          <a:p>
            <a:endParaRPr lang="en-US" sz="2800" dirty="0" smtClean="0"/>
          </a:p>
          <a:p>
            <a:r>
              <a:rPr lang="en-US" sz="2800" dirty="0" smtClean="0"/>
              <a:t>● Uniformly sampled files such that would have at least 10 files made up of at least 10000 file fragments, for each file type.</a:t>
            </a:r>
          </a:p>
          <a:p>
            <a:endParaRPr lang="en-US" sz="2800" dirty="0" smtClean="0"/>
          </a:p>
          <a:p>
            <a:r>
              <a:rPr lang="en-US" sz="2800" dirty="0" smtClean="0"/>
              <a:t>● Discarded first and last fragment of each file</a:t>
            </a:r>
          </a:p>
          <a:p>
            <a:r>
              <a:rPr lang="it-IT" sz="2800" dirty="0" smtClean="0"/>
              <a:t>[Calhoun&amp;Coles '08; Conti et al. '10; Li et al. '10]</a:t>
            </a:r>
          </a:p>
          <a:p>
            <a:endParaRPr lang="it-IT" sz="2800" dirty="0" smtClean="0"/>
          </a:p>
          <a:p>
            <a:r>
              <a:rPr lang="en-US" sz="2800" dirty="0" smtClean="0"/>
              <a:t>● Uniformly sampled 9000 fragments for each file</a:t>
            </a:r>
          </a:p>
          <a:p>
            <a:r>
              <a:rPr lang="en-US" sz="2800" dirty="0" smtClean="0"/>
              <a:t>type to create data set .</a:t>
            </a:r>
            <a:endParaRPr lang="en-US" sz="2800" dirty="0"/>
          </a:p>
        </p:txBody>
      </p:sp>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Data Set (1)</a:t>
            </a:r>
          </a:p>
        </p:txBody>
      </p:sp>
      <p:sp>
        <p:nvSpPr>
          <p:cNvPr id="5" name="Date Placeholder 4"/>
          <p:cNvSpPr>
            <a:spLocks noGrp="1"/>
          </p:cNvSpPr>
          <p:nvPr>
            <p:ph type="dt" sz="half" idx="10"/>
          </p:nvPr>
        </p:nvSpPr>
        <p:spPr/>
        <p:txBody>
          <a:bodyPr/>
          <a:lstStyle/>
          <a:p>
            <a:fld id="{5EF29DA9-D156-4ACA-A991-F972E0B92A8C}"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152400" y="1219200"/>
            <a:ext cx="8763000" cy="4770537"/>
          </a:xfrm>
          <a:prstGeom prst="rect">
            <a:avLst/>
          </a:prstGeom>
        </p:spPr>
        <p:txBody>
          <a:bodyPr wrap="square">
            <a:spAutoFit/>
          </a:bodyPr>
          <a:lstStyle/>
          <a:p>
            <a:pPr algn="ctr"/>
            <a:r>
              <a:rPr lang="fr-FR" sz="4800" dirty="0" smtClean="0"/>
              <a:t>Using NLP techniques for file fragment classification</a:t>
            </a:r>
          </a:p>
          <a:p>
            <a:pPr algn="ctr"/>
            <a:endParaRPr lang="fr-FR" sz="4800" dirty="0" smtClean="0"/>
          </a:p>
          <a:p>
            <a:pPr algn="ctr"/>
            <a:endParaRPr lang="fr-FR" sz="4800" dirty="0" smtClean="0"/>
          </a:p>
          <a:p>
            <a:pPr algn="ctr"/>
            <a:r>
              <a:rPr lang="en-US" sz="2800" dirty="0" err="1" smtClean="0"/>
              <a:t>Simran</a:t>
            </a:r>
            <a:r>
              <a:rPr lang="en-US" sz="2800" dirty="0" smtClean="0"/>
              <a:t> Fitzgerald, George Mathews, Colin Morris, </a:t>
            </a:r>
            <a:r>
              <a:rPr lang="en-US" sz="2800" dirty="0" err="1" smtClean="0"/>
              <a:t>Oles</a:t>
            </a:r>
            <a:r>
              <a:rPr lang="en-US" sz="2800" dirty="0" smtClean="0"/>
              <a:t> </a:t>
            </a:r>
            <a:r>
              <a:rPr lang="en-US" sz="2800" dirty="0" err="1" smtClean="0"/>
              <a:t>Zhulyn</a:t>
            </a:r>
            <a:endParaRPr lang="en-US" sz="2800" dirty="0" smtClean="0"/>
          </a:p>
          <a:p>
            <a:pPr algn="ctr"/>
            <a:r>
              <a:rPr lang="en-US" sz="2800" dirty="0" smtClean="0"/>
              <a:t>Department of Computer Science, University of Toronto, Canada</a:t>
            </a:r>
            <a:endParaRPr lang="en-US" sz="2800" dirty="0"/>
          </a:p>
        </p:txBody>
      </p:sp>
      <p:sp>
        <p:nvSpPr>
          <p:cNvPr id="4" name="Date Placeholder 3"/>
          <p:cNvSpPr>
            <a:spLocks noGrp="1"/>
          </p:cNvSpPr>
          <p:nvPr>
            <p:ph type="dt" sz="half" idx="10"/>
          </p:nvPr>
        </p:nvSpPr>
        <p:spPr/>
        <p:txBody>
          <a:bodyPr/>
          <a:lstStyle/>
          <a:p>
            <a:fld id="{10A018FE-D28A-4815-908A-9DB77FD3513F}" type="datetime1">
              <a:rPr lang="en-US" smtClean="0"/>
              <a:pPr/>
              <a:t>10/7/2012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71600"/>
            <a:ext cx="8915400" cy="3539430"/>
          </a:xfrm>
          <a:prstGeom prst="rect">
            <a:avLst/>
          </a:prstGeom>
        </p:spPr>
        <p:txBody>
          <a:bodyPr wrap="square">
            <a:spAutoFit/>
          </a:bodyPr>
          <a:lstStyle/>
          <a:p>
            <a:r>
              <a:rPr lang="en-US" sz="2800" dirty="0" smtClean="0"/>
              <a:t>● Selected 24 well-known file types from among the most well-represented file types among govdocs1 files</a:t>
            </a:r>
          </a:p>
          <a:p>
            <a:endParaRPr lang="en-US" sz="2800" dirty="0" smtClean="0"/>
          </a:p>
          <a:p>
            <a:r>
              <a:rPr lang="en-US" sz="2800" dirty="0" smtClean="0"/>
              <a:t>● Including low entropy (e.g. text) and high entropy (e.g. compressed) files</a:t>
            </a:r>
          </a:p>
          <a:p>
            <a:endParaRPr lang="en-US" sz="2800" dirty="0" smtClean="0"/>
          </a:p>
          <a:p>
            <a:r>
              <a:rPr lang="en-US" sz="2800" dirty="0" smtClean="0"/>
              <a:t>● TODO: Develop rigorous methodology for selecting file types of forensic interests</a:t>
            </a:r>
            <a:endParaRPr lang="en-US" sz="2800" dirty="0"/>
          </a:p>
        </p:txBody>
      </p:sp>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Data Set (2) File Type</a:t>
            </a:r>
          </a:p>
        </p:txBody>
      </p:sp>
      <p:sp>
        <p:nvSpPr>
          <p:cNvPr id="5" name="Oval Callout 4"/>
          <p:cNvSpPr/>
          <p:nvPr/>
        </p:nvSpPr>
        <p:spPr>
          <a:xfrm>
            <a:off x="5867400" y="5638800"/>
            <a:ext cx="2514600" cy="533400"/>
          </a:xfrm>
          <a:prstGeom prst="wedgeEllipseCallout">
            <a:avLst>
              <a:gd name="adj1" fmla="val -126339"/>
              <a:gd name="adj2" fmla="val -280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Developed later in future work</a:t>
            </a:r>
            <a:endParaRPr lang="en-US" dirty="0"/>
          </a:p>
        </p:txBody>
      </p:sp>
      <p:sp>
        <p:nvSpPr>
          <p:cNvPr id="7" name="Date Placeholder 6"/>
          <p:cNvSpPr>
            <a:spLocks noGrp="1"/>
          </p:cNvSpPr>
          <p:nvPr>
            <p:ph type="dt" sz="half" idx="10"/>
          </p:nvPr>
        </p:nvSpPr>
        <p:spPr/>
        <p:txBody>
          <a:bodyPr/>
          <a:lstStyle/>
          <a:p>
            <a:fld id="{188EB261-1986-49DA-8399-E27B3B5085A2}" type="datetime1">
              <a:rPr lang="en-US" smtClean="0"/>
              <a:pPr/>
              <a:t>10/7/2012</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Data Set (3)File Type</a:t>
            </a:r>
          </a:p>
        </p:txBody>
      </p:sp>
      <p:pic>
        <p:nvPicPr>
          <p:cNvPr id="5" name="Picture 4" descr="files.bmp"/>
          <p:cNvPicPr>
            <a:picLocks noChangeAspect="1"/>
          </p:cNvPicPr>
          <p:nvPr/>
        </p:nvPicPr>
        <p:blipFill>
          <a:blip r:embed="rId2" cstate="print"/>
          <a:stretch>
            <a:fillRect/>
          </a:stretch>
        </p:blipFill>
        <p:spPr>
          <a:xfrm>
            <a:off x="1447800" y="1000125"/>
            <a:ext cx="7010400" cy="5857875"/>
          </a:xfrm>
          <a:prstGeom prst="rect">
            <a:avLst/>
          </a:prstGeom>
        </p:spPr>
      </p:pic>
      <p:sp>
        <p:nvSpPr>
          <p:cNvPr id="4" name="Date Placeholder 3"/>
          <p:cNvSpPr>
            <a:spLocks noGrp="1"/>
          </p:cNvSpPr>
          <p:nvPr>
            <p:ph type="dt" sz="half" idx="10"/>
          </p:nvPr>
        </p:nvSpPr>
        <p:spPr/>
        <p:txBody>
          <a:bodyPr/>
          <a:lstStyle/>
          <a:p>
            <a:fld id="{7C114EEB-E5CF-4547-99A2-E4B7DF0AF4BA}"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9144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Data Set(4) File fragment size</a:t>
            </a:r>
          </a:p>
        </p:txBody>
      </p:sp>
      <p:sp>
        <p:nvSpPr>
          <p:cNvPr id="4" name="Rectangle 3"/>
          <p:cNvSpPr/>
          <p:nvPr/>
        </p:nvSpPr>
        <p:spPr>
          <a:xfrm>
            <a:off x="228600" y="1371600"/>
            <a:ext cx="8915400" cy="3539430"/>
          </a:xfrm>
          <a:prstGeom prst="rect">
            <a:avLst/>
          </a:prstGeom>
        </p:spPr>
        <p:txBody>
          <a:bodyPr wrap="square">
            <a:spAutoFit/>
          </a:bodyPr>
          <a:lstStyle/>
          <a:p>
            <a:r>
              <a:rPr lang="en-US" sz="2800" dirty="0" smtClean="0"/>
              <a:t>Generally, safe to assume file fragments are 512-bytes in size</a:t>
            </a:r>
          </a:p>
          <a:p>
            <a:endParaRPr lang="en-US" sz="2800" dirty="0" smtClean="0"/>
          </a:p>
          <a:p>
            <a:r>
              <a:rPr lang="en-US" sz="2800" dirty="0" smtClean="0"/>
              <a:t>● Without </a:t>
            </a:r>
            <a:r>
              <a:rPr lang="en-US" sz="2800" dirty="0" err="1" smtClean="0"/>
              <a:t>filesystem</a:t>
            </a:r>
            <a:r>
              <a:rPr lang="en-US" sz="2800" dirty="0" smtClean="0"/>
              <a:t> information, cannot safely assume larger size</a:t>
            </a:r>
          </a:p>
          <a:p>
            <a:endParaRPr lang="en-US" sz="2800" dirty="0" smtClean="0"/>
          </a:p>
          <a:p>
            <a:r>
              <a:rPr lang="en-US" sz="2800" dirty="0" smtClean="0"/>
              <a:t>● Smaller file fragments are harder to classify [</a:t>
            </a:r>
            <a:r>
              <a:rPr lang="en-US" sz="2800" dirty="0" err="1" smtClean="0"/>
              <a:t>Gopal</a:t>
            </a:r>
            <a:r>
              <a:rPr lang="en-US" sz="2800" dirty="0" smtClean="0"/>
              <a:t> et al. '11]</a:t>
            </a:r>
            <a:endParaRPr lang="en-US" sz="2800" dirty="0"/>
          </a:p>
        </p:txBody>
      </p:sp>
      <p:sp>
        <p:nvSpPr>
          <p:cNvPr id="5" name="Date Placeholder 4"/>
          <p:cNvSpPr>
            <a:spLocks noGrp="1"/>
          </p:cNvSpPr>
          <p:nvPr>
            <p:ph type="dt" sz="half" idx="10"/>
          </p:nvPr>
        </p:nvSpPr>
        <p:spPr/>
        <p:txBody>
          <a:bodyPr/>
          <a:lstStyle/>
          <a:p>
            <a:fld id="{4D3E7A59-B649-47AA-8A73-2C1E02AC6960}"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Features (1) : Unigrams and bigrams</a:t>
            </a:r>
          </a:p>
        </p:txBody>
      </p:sp>
      <p:sp>
        <p:nvSpPr>
          <p:cNvPr id="4" name="Rectangle 3"/>
          <p:cNvSpPr/>
          <p:nvPr/>
        </p:nvSpPr>
        <p:spPr>
          <a:xfrm>
            <a:off x="0" y="2057400"/>
            <a:ext cx="9525000" cy="3970318"/>
          </a:xfrm>
          <a:prstGeom prst="rect">
            <a:avLst/>
          </a:prstGeom>
        </p:spPr>
        <p:txBody>
          <a:bodyPr wrap="square">
            <a:spAutoFit/>
          </a:bodyPr>
          <a:lstStyle/>
          <a:p>
            <a:r>
              <a:rPr lang="en-US" sz="2800" dirty="0" smtClean="0"/>
              <a:t>● A unigram is a single byte within a file fragment</a:t>
            </a:r>
          </a:p>
          <a:p>
            <a:endParaRPr lang="en-US" sz="2800" dirty="0" smtClean="0"/>
          </a:p>
          <a:p>
            <a:r>
              <a:rPr lang="en-US" sz="2800" dirty="0" smtClean="0"/>
              <a:t>● A bigram is a pair of consecutive bytes within a file fragment</a:t>
            </a:r>
          </a:p>
          <a:p>
            <a:endParaRPr lang="en-US" sz="2800" dirty="0" smtClean="0"/>
          </a:p>
          <a:p>
            <a:r>
              <a:rPr lang="en-US" sz="2800" dirty="0" smtClean="0"/>
              <a:t>● Histogram of unigrams constitutes 256 features</a:t>
            </a:r>
          </a:p>
          <a:p>
            <a:r>
              <a:rPr lang="it-IT" sz="2800" dirty="0" smtClean="0"/>
              <a:t>[Li et al. '05; Veenman '07; Li et al. '10]</a:t>
            </a:r>
          </a:p>
          <a:p>
            <a:endParaRPr lang="it-IT" sz="2800" dirty="0" smtClean="0"/>
          </a:p>
          <a:p>
            <a:r>
              <a:rPr lang="en-US" sz="2800" dirty="0" smtClean="0"/>
              <a:t>● Histogram of bigrams constitutes 256 ^2  features</a:t>
            </a:r>
          </a:p>
          <a:p>
            <a:r>
              <a:rPr lang="en-US" sz="2800" dirty="0" smtClean="0"/>
              <a:t>[</a:t>
            </a:r>
            <a:r>
              <a:rPr lang="en-US" sz="2800" dirty="0" err="1" smtClean="0"/>
              <a:t>Gopal</a:t>
            </a:r>
            <a:r>
              <a:rPr lang="en-US" sz="2800" dirty="0" smtClean="0"/>
              <a:t> et al. '11]</a:t>
            </a:r>
            <a:endParaRPr lang="en-US" sz="2800" dirty="0"/>
          </a:p>
        </p:txBody>
      </p:sp>
      <p:sp>
        <p:nvSpPr>
          <p:cNvPr id="5" name="Date Placeholder 4"/>
          <p:cNvSpPr>
            <a:spLocks noGrp="1"/>
          </p:cNvSpPr>
          <p:nvPr>
            <p:ph type="dt" sz="half" idx="10"/>
          </p:nvPr>
        </p:nvSpPr>
        <p:spPr/>
        <p:txBody>
          <a:bodyPr/>
          <a:lstStyle/>
          <a:p>
            <a:fld id="{99CEC357-C829-409E-836C-8B040C0C6E56}"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Features (2) : Shannon entropy</a:t>
            </a:r>
          </a:p>
        </p:txBody>
      </p:sp>
      <p:sp>
        <p:nvSpPr>
          <p:cNvPr id="4" name="Rectangle 3"/>
          <p:cNvSpPr/>
          <p:nvPr/>
        </p:nvSpPr>
        <p:spPr>
          <a:xfrm>
            <a:off x="228600" y="2057400"/>
            <a:ext cx="8915400" cy="2246769"/>
          </a:xfrm>
          <a:prstGeom prst="rect">
            <a:avLst/>
          </a:prstGeom>
        </p:spPr>
        <p:txBody>
          <a:bodyPr wrap="square">
            <a:spAutoFit/>
          </a:bodyPr>
          <a:lstStyle/>
          <a:p>
            <a:r>
              <a:rPr lang="en-US" sz="2800" dirty="0" smtClean="0"/>
              <a:t>● Measure of uncertainty associated with a</a:t>
            </a:r>
          </a:p>
          <a:p>
            <a:r>
              <a:rPr lang="en-US" sz="2800" dirty="0" smtClean="0"/>
              <a:t>random variable [Shannon '48].</a:t>
            </a:r>
          </a:p>
          <a:p>
            <a:endParaRPr lang="en-US" sz="2800" dirty="0" smtClean="0"/>
          </a:p>
          <a:p>
            <a:r>
              <a:rPr lang="en-US" sz="2800" dirty="0" smtClean="0"/>
              <a:t>● Conti et al. ['10] found entropy of bigrams to be</a:t>
            </a:r>
          </a:p>
          <a:p>
            <a:r>
              <a:rPr lang="en-US" sz="2800" dirty="0" smtClean="0"/>
              <a:t>effective for classifying file fragments.</a:t>
            </a:r>
            <a:endParaRPr lang="en-US" sz="2800" dirty="0"/>
          </a:p>
        </p:txBody>
      </p:sp>
      <p:sp>
        <p:nvSpPr>
          <p:cNvPr id="5" name="Date Placeholder 4"/>
          <p:cNvSpPr>
            <a:spLocks noGrp="1"/>
          </p:cNvSpPr>
          <p:nvPr>
            <p:ph type="dt" sz="half" idx="10"/>
          </p:nvPr>
        </p:nvSpPr>
        <p:spPr/>
        <p:txBody>
          <a:bodyPr/>
          <a:lstStyle/>
          <a:p>
            <a:fld id="{8D12176D-E3AB-4A13-AA17-335907B8582A}"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Features (3) : Hamming weight</a:t>
            </a:r>
          </a:p>
          <a:p>
            <a:pPr algn="ctr"/>
            <a:endParaRPr lang="en-US" sz="4400" b="1" dirty="0" smtClean="0">
              <a:latin typeface="Tahoma" pitchFamily="34" charset="0"/>
              <a:ea typeface="+mj-ea"/>
              <a:cs typeface="+mj-cs"/>
            </a:endParaRPr>
          </a:p>
        </p:txBody>
      </p:sp>
      <p:sp>
        <p:nvSpPr>
          <p:cNvPr id="4" name="Rectangle 3"/>
          <p:cNvSpPr/>
          <p:nvPr/>
        </p:nvSpPr>
        <p:spPr>
          <a:xfrm>
            <a:off x="228600" y="1676400"/>
            <a:ext cx="8915400" cy="1384995"/>
          </a:xfrm>
          <a:prstGeom prst="rect">
            <a:avLst/>
          </a:prstGeom>
        </p:spPr>
        <p:txBody>
          <a:bodyPr wrap="square">
            <a:spAutoFit/>
          </a:bodyPr>
          <a:lstStyle/>
          <a:p>
            <a:r>
              <a:rPr lang="en-US" sz="2800" dirty="0" smtClean="0"/>
              <a:t>● Total number of ones divided by total number</a:t>
            </a:r>
          </a:p>
          <a:p>
            <a:r>
              <a:rPr lang="en-US" sz="2800" dirty="0" smtClean="0"/>
              <a:t>of bits in file fragment [Conti et al. '10]</a:t>
            </a:r>
          </a:p>
          <a:p>
            <a:endParaRPr lang="en-US" sz="2800" dirty="0"/>
          </a:p>
        </p:txBody>
      </p:sp>
      <p:graphicFrame>
        <p:nvGraphicFramePr>
          <p:cNvPr id="5" name="Table 4"/>
          <p:cNvGraphicFramePr>
            <a:graphicFrameLocks noGrp="1"/>
          </p:cNvGraphicFramePr>
          <p:nvPr/>
        </p:nvGraphicFramePr>
        <p:xfrm>
          <a:off x="1447800" y="3048000"/>
          <a:ext cx="6096000" cy="1828800"/>
        </p:xfrm>
        <a:graphic>
          <a:graphicData uri="http://schemas.openxmlformats.org/drawingml/2006/table">
            <a:tbl>
              <a:tblPr>
                <a:tableStyleId>{D113A9D2-9D6B-4929-AA2D-F23B5EE8CBE7}</a:tableStyleId>
              </a:tblPr>
              <a:tblGrid>
                <a:gridCol w="3048000"/>
                <a:gridCol w="3048000"/>
              </a:tblGrid>
              <a:tr h="0">
                <a:tc>
                  <a:txBody>
                    <a:bodyPr/>
                    <a:lstStyle/>
                    <a:p>
                      <a:r>
                        <a:rPr lang="en-US" b="1" dirty="0"/>
                        <a:t>string</a:t>
                      </a:r>
                    </a:p>
                  </a:txBody>
                  <a:tcPr anchor="ctr"/>
                </a:tc>
                <a:tc>
                  <a:txBody>
                    <a:bodyPr/>
                    <a:lstStyle/>
                    <a:p>
                      <a:r>
                        <a:rPr lang="en-US" b="1" dirty="0"/>
                        <a:t>Hamming weight</a:t>
                      </a:r>
                    </a:p>
                  </a:txBody>
                  <a:tcPr anchor="ctr"/>
                </a:tc>
              </a:tr>
              <a:tr h="0">
                <a:tc>
                  <a:txBody>
                    <a:bodyPr/>
                    <a:lstStyle/>
                    <a:p>
                      <a:r>
                        <a:rPr lang="en-US"/>
                        <a:t>11101</a:t>
                      </a:r>
                    </a:p>
                  </a:txBody>
                  <a:tcPr anchor="ctr"/>
                </a:tc>
                <a:tc>
                  <a:txBody>
                    <a:bodyPr/>
                    <a:lstStyle/>
                    <a:p>
                      <a:r>
                        <a:rPr lang="en-US" dirty="0"/>
                        <a:t>4</a:t>
                      </a:r>
                    </a:p>
                  </a:txBody>
                  <a:tcPr anchor="ctr"/>
                </a:tc>
              </a:tr>
              <a:tr h="0">
                <a:tc>
                  <a:txBody>
                    <a:bodyPr/>
                    <a:lstStyle/>
                    <a:p>
                      <a:r>
                        <a:rPr lang="en-US"/>
                        <a:t>11101000</a:t>
                      </a:r>
                    </a:p>
                  </a:txBody>
                  <a:tcPr anchor="ctr"/>
                </a:tc>
                <a:tc>
                  <a:txBody>
                    <a:bodyPr/>
                    <a:lstStyle/>
                    <a:p>
                      <a:r>
                        <a:rPr lang="en-US"/>
                        <a:t>4</a:t>
                      </a:r>
                    </a:p>
                  </a:txBody>
                  <a:tcPr anchor="ctr"/>
                </a:tc>
              </a:tr>
              <a:tr h="0">
                <a:tc>
                  <a:txBody>
                    <a:bodyPr/>
                    <a:lstStyle/>
                    <a:p>
                      <a:r>
                        <a:rPr lang="en-US" dirty="0"/>
                        <a:t>00000000</a:t>
                      </a:r>
                    </a:p>
                  </a:txBody>
                  <a:tcPr anchor="ctr"/>
                </a:tc>
                <a:tc>
                  <a:txBody>
                    <a:bodyPr/>
                    <a:lstStyle/>
                    <a:p>
                      <a:r>
                        <a:rPr lang="en-US"/>
                        <a:t>0</a:t>
                      </a:r>
                    </a:p>
                  </a:txBody>
                  <a:tcPr anchor="ctr"/>
                </a:tc>
              </a:tr>
              <a:tr h="0">
                <a:tc>
                  <a:txBody>
                    <a:bodyPr/>
                    <a:lstStyle/>
                    <a:p>
                      <a:r>
                        <a:rPr lang="en-US"/>
                        <a:t>hello world</a:t>
                      </a:r>
                    </a:p>
                  </a:txBody>
                  <a:tcPr anchor="ctr"/>
                </a:tc>
                <a:tc>
                  <a:txBody>
                    <a:bodyPr/>
                    <a:lstStyle/>
                    <a:p>
                      <a:r>
                        <a:rPr lang="en-US" dirty="0"/>
                        <a:t>11</a:t>
                      </a:r>
                    </a:p>
                  </a:txBody>
                  <a:tcPr anchor="ctr"/>
                </a:tc>
              </a:tr>
            </a:tbl>
          </a:graphicData>
        </a:graphic>
      </p:graphicFrame>
      <p:sp>
        <p:nvSpPr>
          <p:cNvPr id="7" name="Date Placeholder 6"/>
          <p:cNvSpPr>
            <a:spLocks noGrp="1"/>
          </p:cNvSpPr>
          <p:nvPr>
            <p:ph type="dt" sz="half" idx="10"/>
          </p:nvPr>
        </p:nvSpPr>
        <p:spPr/>
        <p:txBody>
          <a:bodyPr/>
          <a:lstStyle/>
          <a:p>
            <a:fld id="{D143093A-6BB4-438B-9E22-FCF99A823D8D}" type="datetime1">
              <a:rPr lang="en-US" smtClean="0"/>
              <a:pPr/>
              <a:t>10/7/2012</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Features (4): Mean byte value</a:t>
            </a:r>
          </a:p>
        </p:txBody>
      </p:sp>
      <p:sp>
        <p:nvSpPr>
          <p:cNvPr id="4" name="Rectangle 3"/>
          <p:cNvSpPr/>
          <p:nvPr/>
        </p:nvSpPr>
        <p:spPr>
          <a:xfrm>
            <a:off x="228600" y="1905000"/>
            <a:ext cx="8915400" cy="2677656"/>
          </a:xfrm>
          <a:prstGeom prst="rect">
            <a:avLst/>
          </a:prstGeom>
        </p:spPr>
        <p:txBody>
          <a:bodyPr wrap="square">
            <a:spAutoFit/>
          </a:bodyPr>
          <a:lstStyle/>
          <a:p>
            <a:r>
              <a:rPr lang="en-US" sz="2800" dirty="0" smtClean="0"/>
              <a:t>● Mean value of all the bytes in a file fragment</a:t>
            </a:r>
          </a:p>
          <a:p>
            <a:r>
              <a:rPr lang="en-US" sz="2800" dirty="0" smtClean="0"/>
              <a:t>[Conti et al. '10]</a:t>
            </a:r>
          </a:p>
          <a:p>
            <a:endParaRPr lang="en-US" sz="2800" dirty="0" smtClean="0"/>
          </a:p>
          <a:p>
            <a:pPr>
              <a:buFont typeface="Arial" pitchFamily="34" charset="0"/>
              <a:buChar char="•"/>
            </a:pPr>
            <a:r>
              <a:rPr lang="en-US" sz="2800" dirty="0" smtClean="0"/>
              <a:t>An average (Mean) is simply all the values of the bytes added together and then divided by the number of bytes in the fragment. </a:t>
            </a:r>
            <a:endParaRPr lang="en-US" sz="2800" dirty="0"/>
          </a:p>
        </p:txBody>
      </p:sp>
      <p:sp>
        <p:nvSpPr>
          <p:cNvPr id="5" name="Oval Callout 4"/>
          <p:cNvSpPr/>
          <p:nvPr/>
        </p:nvSpPr>
        <p:spPr>
          <a:xfrm>
            <a:off x="3657600" y="4343400"/>
            <a:ext cx="3429000" cy="1219200"/>
          </a:xfrm>
          <a:prstGeom prst="wedgeEllipseCallout">
            <a:avLst>
              <a:gd name="adj1" fmla="val -79049"/>
              <a:gd name="adj2" fmla="val -60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Sum(byte)/512  ??????</a:t>
            </a:r>
            <a:endParaRPr lang="en-US" dirty="0"/>
          </a:p>
        </p:txBody>
      </p:sp>
      <p:sp>
        <p:nvSpPr>
          <p:cNvPr id="7" name="Date Placeholder 6"/>
          <p:cNvSpPr>
            <a:spLocks noGrp="1"/>
          </p:cNvSpPr>
          <p:nvPr>
            <p:ph type="dt" sz="half" idx="10"/>
          </p:nvPr>
        </p:nvSpPr>
        <p:spPr/>
        <p:txBody>
          <a:bodyPr/>
          <a:lstStyle/>
          <a:p>
            <a:fld id="{6E35035F-96B0-4D2D-91FB-F62695A8C945}" type="datetime1">
              <a:rPr lang="en-US" smtClean="0"/>
              <a:pPr/>
              <a:t>10/7/2012</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228600" y="152400"/>
            <a:ext cx="8915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Features (5): </a:t>
            </a:r>
            <a:r>
              <a:rPr lang="en-US" sz="4400" b="1" dirty="0" err="1" smtClean="0">
                <a:latin typeface="Tahoma" pitchFamily="34" charset="0"/>
                <a:ea typeface="+mj-ea"/>
                <a:cs typeface="+mj-cs"/>
              </a:rPr>
              <a:t>Kolmogorov</a:t>
            </a:r>
            <a:r>
              <a:rPr lang="en-US" sz="4400" b="1" dirty="0" smtClean="0">
                <a:latin typeface="Tahoma" pitchFamily="34" charset="0"/>
                <a:ea typeface="+mj-ea"/>
                <a:cs typeface="+mj-cs"/>
              </a:rPr>
              <a:t> complexity</a:t>
            </a:r>
          </a:p>
        </p:txBody>
      </p:sp>
      <p:sp>
        <p:nvSpPr>
          <p:cNvPr id="4" name="Rectangle 3"/>
          <p:cNvSpPr/>
          <p:nvPr/>
        </p:nvSpPr>
        <p:spPr>
          <a:xfrm>
            <a:off x="76200" y="1905000"/>
            <a:ext cx="8915400" cy="2677656"/>
          </a:xfrm>
          <a:prstGeom prst="rect">
            <a:avLst/>
          </a:prstGeom>
        </p:spPr>
        <p:txBody>
          <a:bodyPr wrap="square">
            <a:spAutoFit/>
          </a:bodyPr>
          <a:lstStyle/>
          <a:p>
            <a:pPr>
              <a:buFont typeface="Arial" pitchFamily="34" charset="0"/>
              <a:buChar char="•"/>
            </a:pPr>
            <a:r>
              <a:rPr lang="en-US" sz="2800" dirty="0" smtClean="0"/>
              <a:t>Minimum amount of data needed to specify a file fragment [</a:t>
            </a:r>
            <a:r>
              <a:rPr lang="en-US" sz="2800" dirty="0" err="1" smtClean="0"/>
              <a:t>Kolmogorov</a:t>
            </a:r>
            <a:r>
              <a:rPr lang="en-US" sz="2800" dirty="0" smtClean="0"/>
              <a:t> '65; </a:t>
            </a:r>
            <a:r>
              <a:rPr lang="en-US" sz="2800" dirty="0" err="1" smtClean="0"/>
              <a:t>Lempel&amp;Ziv</a:t>
            </a:r>
            <a:r>
              <a:rPr lang="en-US" sz="2800" dirty="0" smtClean="0"/>
              <a:t> '76]</a:t>
            </a:r>
          </a:p>
          <a:p>
            <a:endParaRPr lang="en-US" sz="2800" dirty="0" smtClean="0"/>
          </a:p>
          <a:p>
            <a:pPr>
              <a:buFont typeface="Arial" pitchFamily="34" charset="0"/>
              <a:buChar char="•"/>
            </a:pPr>
            <a:r>
              <a:rPr lang="en-US" sz="2800" dirty="0" smtClean="0"/>
              <a:t> Can be approximated by compressing the file</a:t>
            </a:r>
          </a:p>
          <a:p>
            <a:r>
              <a:rPr lang="en-US" sz="2800" dirty="0" smtClean="0"/>
              <a:t>fragment (e.g. with bzip2 algorithm) [Seward '01; </a:t>
            </a:r>
            <a:r>
              <a:rPr lang="en-US" sz="2800" dirty="0" err="1" smtClean="0"/>
              <a:t>Veenman</a:t>
            </a:r>
            <a:r>
              <a:rPr lang="en-US" sz="2800" dirty="0" smtClean="0"/>
              <a:t> '07]</a:t>
            </a:r>
            <a:endParaRPr lang="en-US" sz="2800" dirty="0"/>
          </a:p>
        </p:txBody>
      </p:sp>
      <p:sp>
        <p:nvSpPr>
          <p:cNvPr id="29697" name="Rectangle 1"/>
          <p:cNvSpPr>
            <a:spLocks noChangeArrowheads="1"/>
          </p:cNvSpPr>
          <p:nvPr/>
        </p:nvSpPr>
        <p:spPr bwMode="auto">
          <a:xfrm>
            <a:off x="228600" y="4461303"/>
            <a:ext cx="8456161"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Unicode MS" pitchFamily="34" charset="-128"/>
                <a:cs typeface="Arial" pitchFamily="34" charset="0"/>
              </a:rPr>
              <a:t>For example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Unicode MS"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tx1"/>
                </a:solidFill>
                <a:effectLst/>
                <a:latin typeface="Arial Unicode MS" pitchFamily="34" charset="-128"/>
                <a:cs typeface="Arial" pitchFamily="34" charset="0"/>
              </a:rPr>
              <a:t>abababababababababababababababababababababababababababababababab </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tx1"/>
                </a:solidFill>
                <a:effectLst/>
                <a:latin typeface="Arial Unicode MS" pitchFamily="34" charset="-128"/>
                <a:cs typeface="Arial" pitchFamily="34" charset="0"/>
              </a:rPr>
              <a:t>4c1j5b2p0cv4w1x8rx2y39umgw5q85s7traquuxdppa0q7nieieqe9noc4cvafzf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Oval Callout 4"/>
          <p:cNvSpPr/>
          <p:nvPr/>
        </p:nvSpPr>
        <p:spPr>
          <a:xfrm>
            <a:off x="6172200" y="4267200"/>
            <a:ext cx="1752600" cy="533400"/>
          </a:xfrm>
          <a:prstGeom prst="wedgeEllipseCallout">
            <a:avLst>
              <a:gd name="adj1" fmla="val -37184"/>
              <a:gd name="adj2" fmla="val 134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ab</a:t>
            </a:r>
            <a:r>
              <a:rPr lang="en-US" dirty="0" smtClean="0"/>
              <a:t> 32</a:t>
            </a:r>
            <a:endParaRPr lang="en-US" dirty="0"/>
          </a:p>
        </p:txBody>
      </p:sp>
      <p:sp>
        <p:nvSpPr>
          <p:cNvPr id="7" name="Oval Callout 6"/>
          <p:cNvSpPr/>
          <p:nvPr/>
        </p:nvSpPr>
        <p:spPr>
          <a:xfrm>
            <a:off x="7010400" y="6172200"/>
            <a:ext cx="1752600" cy="533400"/>
          </a:xfrm>
          <a:prstGeom prst="wedgeEllipseCallout">
            <a:avLst>
              <a:gd name="adj1" fmla="val -90092"/>
              <a:gd name="adj2" fmla="val -92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64 char</a:t>
            </a:r>
            <a:endParaRPr lang="en-US" dirty="0"/>
          </a:p>
        </p:txBody>
      </p:sp>
      <p:sp>
        <p:nvSpPr>
          <p:cNvPr id="8" name="Date Placeholder 7"/>
          <p:cNvSpPr>
            <a:spLocks noGrp="1"/>
          </p:cNvSpPr>
          <p:nvPr>
            <p:ph type="dt" sz="half" idx="10"/>
          </p:nvPr>
        </p:nvSpPr>
        <p:spPr/>
        <p:txBody>
          <a:bodyPr/>
          <a:lstStyle/>
          <a:p>
            <a:fld id="{146056F0-686B-42B2-804F-BF4D99DF7798}" type="datetime1">
              <a:rPr lang="en-US" smtClean="0"/>
              <a:pPr/>
              <a:t>10/7/2012</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Features (6): NLP features</a:t>
            </a:r>
          </a:p>
        </p:txBody>
      </p:sp>
      <p:sp>
        <p:nvSpPr>
          <p:cNvPr id="4" name="Rectangle 3"/>
          <p:cNvSpPr/>
          <p:nvPr/>
        </p:nvSpPr>
        <p:spPr>
          <a:xfrm>
            <a:off x="228600" y="1371600"/>
            <a:ext cx="8915400" cy="2677656"/>
          </a:xfrm>
          <a:prstGeom prst="rect">
            <a:avLst/>
          </a:prstGeom>
        </p:spPr>
        <p:txBody>
          <a:bodyPr wrap="square">
            <a:spAutoFit/>
          </a:bodyPr>
          <a:lstStyle/>
          <a:p>
            <a:pPr>
              <a:buFont typeface="Arial" pitchFamily="34" charset="0"/>
              <a:buChar char="•"/>
            </a:pPr>
            <a:r>
              <a:rPr lang="en-US" sz="2800" dirty="0" smtClean="0"/>
              <a:t>Average closeness between bytes (i.e. the average distance between consecutive bytes)</a:t>
            </a:r>
          </a:p>
          <a:p>
            <a:endParaRPr lang="en-US" sz="2800" dirty="0" smtClean="0"/>
          </a:p>
          <a:p>
            <a:endParaRPr lang="en-US" sz="2800" dirty="0" smtClean="0"/>
          </a:p>
          <a:p>
            <a:endParaRPr lang="en-US" sz="2800" dirty="0" smtClean="0"/>
          </a:p>
          <a:p>
            <a:pPr>
              <a:buFont typeface="Arial" pitchFamily="34" charset="0"/>
              <a:buChar char="•"/>
            </a:pPr>
            <a:r>
              <a:rPr lang="en-US" sz="2800" dirty="0" smtClean="0"/>
              <a:t> Longest contiguous streak of repeating bytes.</a:t>
            </a:r>
            <a:endParaRPr lang="en-US" sz="2800" dirty="0"/>
          </a:p>
        </p:txBody>
      </p:sp>
      <p:pic>
        <p:nvPicPr>
          <p:cNvPr id="28673" name="Picture 1"/>
          <p:cNvPicPr>
            <a:picLocks noChangeAspect="1" noChangeArrowheads="1"/>
          </p:cNvPicPr>
          <p:nvPr/>
        </p:nvPicPr>
        <p:blipFill>
          <a:blip r:embed="rId2" cstate="print"/>
          <a:srcRect/>
          <a:stretch>
            <a:fillRect/>
          </a:stretch>
        </p:blipFill>
        <p:spPr bwMode="auto">
          <a:xfrm>
            <a:off x="1981200" y="2667000"/>
            <a:ext cx="4724400" cy="742950"/>
          </a:xfrm>
          <a:prstGeom prst="rect">
            <a:avLst/>
          </a:prstGeom>
          <a:noFill/>
          <a:ln w="9525">
            <a:noFill/>
            <a:miter lim="800000"/>
            <a:headEnd/>
            <a:tailEnd/>
          </a:ln>
        </p:spPr>
      </p:pic>
      <p:sp>
        <p:nvSpPr>
          <p:cNvPr id="5" name="Oval Callout 4"/>
          <p:cNvSpPr/>
          <p:nvPr/>
        </p:nvSpPr>
        <p:spPr>
          <a:xfrm>
            <a:off x="6096000" y="5486400"/>
            <a:ext cx="1447800" cy="612648"/>
          </a:xfrm>
          <a:prstGeom prst="wedgeEllipseCallout">
            <a:avLst>
              <a:gd name="adj1" fmla="val -123650"/>
              <a:gd name="adj2" fmla="val -286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a:t>
            </a:r>
            <a:endParaRPr lang="en-US" dirty="0"/>
          </a:p>
        </p:txBody>
      </p:sp>
      <p:sp>
        <p:nvSpPr>
          <p:cNvPr id="7" name="Date Placeholder 6"/>
          <p:cNvSpPr>
            <a:spLocks noGrp="1"/>
          </p:cNvSpPr>
          <p:nvPr>
            <p:ph type="dt" sz="half" idx="10"/>
          </p:nvPr>
        </p:nvSpPr>
        <p:spPr/>
        <p:txBody>
          <a:bodyPr/>
          <a:lstStyle/>
          <a:p>
            <a:fld id="{B55E7A94-F632-4272-8C09-827E62316E89}" type="datetime1">
              <a:rPr lang="en-US" smtClean="0"/>
              <a:pPr/>
              <a:t>10/7/2012</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Experiments I</a:t>
            </a:r>
          </a:p>
        </p:txBody>
      </p:sp>
      <p:sp>
        <p:nvSpPr>
          <p:cNvPr id="4" name="Rectangle 3"/>
          <p:cNvSpPr/>
          <p:nvPr/>
        </p:nvSpPr>
        <p:spPr>
          <a:xfrm>
            <a:off x="228600" y="1371600"/>
            <a:ext cx="8915400" cy="4401205"/>
          </a:xfrm>
          <a:prstGeom prst="rect">
            <a:avLst/>
          </a:prstGeom>
        </p:spPr>
        <p:txBody>
          <a:bodyPr wrap="square">
            <a:spAutoFit/>
          </a:bodyPr>
          <a:lstStyle/>
          <a:p>
            <a:r>
              <a:rPr lang="en-US" sz="2800" dirty="0" smtClean="0"/>
              <a:t>● Three experiments (k = 1000, 2000, 4000)</a:t>
            </a:r>
          </a:p>
          <a:p>
            <a:endParaRPr lang="en-US" sz="2800" dirty="0" smtClean="0"/>
          </a:p>
          <a:p>
            <a:r>
              <a:rPr lang="en-US" sz="2800" dirty="0" smtClean="0"/>
              <a:t>● Uniformly sample k file fragments for each file</a:t>
            </a:r>
          </a:p>
          <a:p>
            <a:r>
              <a:rPr lang="en-US" sz="2800" dirty="0" smtClean="0"/>
              <a:t>type to produce data set of 24・k file fragments</a:t>
            </a:r>
          </a:p>
          <a:p>
            <a:endParaRPr lang="en-US" sz="2800" dirty="0" smtClean="0"/>
          </a:p>
          <a:p>
            <a:r>
              <a:rPr lang="en-US" sz="2800" dirty="0" smtClean="0"/>
              <a:t>● Randomly partition data set into training and</a:t>
            </a:r>
          </a:p>
          <a:p>
            <a:r>
              <a:rPr lang="en-US" sz="2800" dirty="0" smtClean="0"/>
              <a:t>testing sets (in, roughly, 9-to-1 ratio)</a:t>
            </a:r>
          </a:p>
          <a:p>
            <a:endParaRPr lang="en-US" sz="2800" dirty="0" smtClean="0"/>
          </a:p>
          <a:p>
            <a:r>
              <a:rPr lang="en-US" sz="2800" dirty="0" smtClean="0"/>
              <a:t>● Ensure fragments from the same file do not</a:t>
            </a:r>
          </a:p>
          <a:p>
            <a:r>
              <a:rPr lang="en-US" sz="2800" dirty="0" smtClean="0"/>
              <a:t>appear in both the training and testing sets</a:t>
            </a:r>
            <a:endParaRPr lang="en-US" sz="2800" dirty="0"/>
          </a:p>
        </p:txBody>
      </p:sp>
      <p:sp>
        <p:nvSpPr>
          <p:cNvPr id="5" name="Date Placeholder 4"/>
          <p:cNvSpPr>
            <a:spLocks noGrp="1"/>
          </p:cNvSpPr>
          <p:nvPr>
            <p:ph type="dt" sz="half" idx="10"/>
          </p:nvPr>
        </p:nvSpPr>
        <p:spPr/>
        <p:txBody>
          <a:bodyPr/>
          <a:lstStyle/>
          <a:p>
            <a:fld id="{8FE37844-C77D-4277-922D-7C7E16DDBBC5}"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0" y="914400"/>
            <a:ext cx="8763000" cy="6063198"/>
          </a:xfrm>
          <a:prstGeom prst="rect">
            <a:avLst/>
          </a:prstGeom>
        </p:spPr>
        <p:txBody>
          <a:bodyPr wrap="square">
            <a:spAutoFit/>
          </a:bodyPr>
          <a:lstStyle/>
          <a:p>
            <a:pPr marL="514350" indent="-514350">
              <a:buFont typeface="+mj-lt"/>
              <a:buAutoNum type="arabicPeriod"/>
            </a:pPr>
            <a:r>
              <a:rPr lang="en-US" sz="3600" dirty="0" smtClean="0"/>
              <a:t>Introduction </a:t>
            </a:r>
          </a:p>
          <a:p>
            <a:pPr marL="514350" indent="-514350">
              <a:buFont typeface="+mj-lt"/>
              <a:buAutoNum type="arabicPeriod"/>
            </a:pPr>
            <a:r>
              <a:rPr lang="en-US" sz="3600" dirty="0" smtClean="0"/>
              <a:t>Terminology</a:t>
            </a:r>
          </a:p>
          <a:p>
            <a:pPr marL="514350" indent="-514350">
              <a:buFont typeface="+mj-lt"/>
              <a:buAutoNum type="arabicPeriod"/>
            </a:pPr>
            <a:r>
              <a:rPr lang="en-US" sz="3600" dirty="0" smtClean="0"/>
              <a:t>Problem </a:t>
            </a:r>
          </a:p>
          <a:p>
            <a:pPr marL="514350" indent="-514350">
              <a:buFont typeface="+mj-lt"/>
              <a:buAutoNum type="arabicPeriod"/>
            </a:pPr>
            <a:r>
              <a:rPr lang="en-US" sz="3600" dirty="0" smtClean="0"/>
              <a:t>Related Work</a:t>
            </a:r>
          </a:p>
          <a:p>
            <a:pPr marL="514350" indent="-514350">
              <a:buFont typeface="+mj-lt"/>
              <a:buAutoNum type="arabicPeriod"/>
            </a:pPr>
            <a:r>
              <a:rPr lang="en-US" sz="3600" dirty="0" smtClean="0"/>
              <a:t>Contribution</a:t>
            </a:r>
          </a:p>
          <a:p>
            <a:pPr marL="514350" indent="-514350">
              <a:buFont typeface="+mj-lt"/>
              <a:buAutoNum type="arabicPeriod"/>
            </a:pPr>
            <a:r>
              <a:rPr lang="en-US" sz="3600" dirty="0" smtClean="0"/>
              <a:t> Data Set </a:t>
            </a:r>
          </a:p>
          <a:p>
            <a:pPr marL="514350" indent="-514350">
              <a:buFont typeface="+mj-lt"/>
              <a:buAutoNum type="arabicPeriod"/>
            </a:pPr>
            <a:r>
              <a:rPr lang="en-US" sz="3600" dirty="0" smtClean="0"/>
              <a:t>Feature Vector</a:t>
            </a:r>
          </a:p>
          <a:p>
            <a:pPr marL="514350" indent="-514350">
              <a:buFont typeface="+mj-lt"/>
              <a:buAutoNum type="arabicPeriod"/>
            </a:pPr>
            <a:r>
              <a:rPr lang="en-US" sz="3600" dirty="0" smtClean="0"/>
              <a:t>Result </a:t>
            </a:r>
          </a:p>
          <a:p>
            <a:pPr marL="514350" indent="-514350">
              <a:buFont typeface="+mj-lt"/>
              <a:buAutoNum type="arabicPeriod"/>
            </a:pPr>
            <a:r>
              <a:rPr lang="en-US" sz="3600" dirty="0" smtClean="0"/>
              <a:t>Conclusion</a:t>
            </a:r>
          </a:p>
          <a:p>
            <a:pPr marL="514350" indent="-514350">
              <a:buFont typeface="+mj-lt"/>
              <a:buAutoNum type="arabicPeriod"/>
            </a:pPr>
            <a:r>
              <a:rPr lang="en-US" sz="3600" dirty="0" smtClean="0"/>
              <a:t>Flaws.</a:t>
            </a:r>
          </a:p>
          <a:p>
            <a:pPr marL="514350" indent="-514350">
              <a:buFont typeface="+mj-lt"/>
              <a:buAutoNum type="arabicPeriod"/>
            </a:pPr>
            <a:endParaRPr lang="en-US" sz="2800" dirty="0"/>
          </a:p>
        </p:txBody>
      </p:sp>
      <p:sp>
        <p:nvSpPr>
          <p:cNvPr id="4" name="Rectangle 3"/>
          <p:cNvSpPr/>
          <p:nvPr/>
        </p:nvSpPr>
        <p:spPr>
          <a:xfrm>
            <a:off x="3276600" y="304800"/>
            <a:ext cx="2364750" cy="769441"/>
          </a:xfrm>
          <a:prstGeom prst="rect">
            <a:avLst/>
          </a:prstGeom>
        </p:spPr>
        <p:txBody>
          <a:bodyPr wrap="none">
            <a:spAutoFit/>
          </a:bodyPr>
          <a:lstStyle/>
          <a:p>
            <a:r>
              <a:rPr lang="en-US" sz="4400" b="1" dirty="0" smtClean="0">
                <a:latin typeface="Tahoma" pitchFamily="34" charset="0"/>
                <a:ea typeface="+mj-ea"/>
                <a:cs typeface="+mj-cs"/>
              </a:rPr>
              <a:t>Outline</a:t>
            </a:r>
            <a:r>
              <a:rPr lang="en-US" dirty="0" smtClean="0"/>
              <a:t> :</a:t>
            </a:r>
          </a:p>
        </p:txBody>
      </p:sp>
      <p:sp>
        <p:nvSpPr>
          <p:cNvPr id="6" name="Date Placeholder 5"/>
          <p:cNvSpPr>
            <a:spLocks noGrp="1"/>
          </p:cNvSpPr>
          <p:nvPr>
            <p:ph type="dt" sz="half" idx="10"/>
          </p:nvPr>
        </p:nvSpPr>
        <p:spPr/>
        <p:txBody>
          <a:bodyPr/>
          <a:lstStyle/>
          <a:p>
            <a:fld id="{EB56C99D-A300-4B6C-86A2-03B7AB430E61}"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Experiments II</a:t>
            </a:r>
          </a:p>
        </p:txBody>
      </p:sp>
      <p:sp>
        <p:nvSpPr>
          <p:cNvPr id="4" name="Rectangle 3"/>
          <p:cNvSpPr/>
          <p:nvPr/>
        </p:nvSpPr>
        <p:spPr>
          <a:xfrm>
            <a:off x="228600" y="1371600"/>
            <a:ext cx="8915400" cy="2246769"/>
          </a:xfrm>
          <a:prstGeom prst="rect">
            <a:avLst/>
          </a:prstGeom>
        </p:spPr>
        <p:txBody>
          <a:bodyPr wrap="square">
            <a:spAutoFit/>
          </a:bodyPr>
          <a:lstStyle/>
          <a:p>
            <a:r>
              <a:rPr lang="en-US" sz="2800" dirty="0" smtClean="0"/>
              <a:t>● Train </a:t>
            </a:r>
            <a:r>
              <a:rPr lang="en-US" sz="2800" dirty="0" err="1" smtClean="0"/>
              <a:t>libsvm</a:t>
            </a:r>
            <a:r>
              <a:rPr lang="en-US" sz="2800" dirty="0" smtClean="0"/>
              <a:t> [</a:t>
            </a:r>
            <a:r>
              <a:rPr lang="en-US" sz="2800" dirty="0" err="1" smtClean="0"/>
              <a:t>Chang&amp;Lin</a:t>
            </a:r>
            <a:r>
              <a:rPr lang="en-US" sz="2800" dirty="0" smtClean="0"/>
              <a:t> '11] on training set</a:t>
            </a:r>
          </a:p>
          <a:p>
            <a:r>
              <a:rPr lang="en-US" sz="2800" dirty="0" smtClean="0"/>
              <a:t>and test on testing set</a:t>
            </a:r>
          </a:p>
          <a:p>
            <a:endParaRPr lang="en-US" sz="2800" dirty="0" smtClean="0"/>
          </a:p>
          <a:p>
            <a:r>
              <a:rPr lang="en-US" sz="2800" dirty="0" smtClean="0"/>
              <a:t>● Repeat ten times, each time resampling the 24・k file fragments</a:t>
            </a:r>
            <a:endParaRPr lang="en-US" sz="2800" dirty="0"/>
          </a:p>
        </p:txBody>
      </p:sp>
      <p:sp>
        <p:nvSpPr>
          <p:cNvPr id="5" name="Date Placeholder 4"/>
          <p:cNvSpPr>
            <a:spLocks noGrp="1"/>
          </p:cNvSpPr>
          <p:nvPr>
            <p:ph type="dt" sz="half" idx="10"/>
          </p:nvPr>
        </p:nvSpPr>
        <p:spPr/>
        <p:txBody>
          <a:bodyPr/>
          <a:lstStyle/>
          <a:p>
            <a:fld id="{39F37D80-5D7A-4D39-9C1E-DD9108810C3B}"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Experiments III</a:t>
            </a:r>
          </a:p>
        </p:txBody>
      </p:sp>
      <p:sp>
        <p:nvSpPr>
          <p:cNvPr id="4" name="Rectangle 3"/>
          <p:cNvSpPr/>
          <p:nvPr/>
        </p:nvSpPr>
        <p:spPr>
          <a:xfrm>
            <a:off x="228600" y="1371600"/>
            <a:ext cx="8915400" cy="3539430"/>
          </a:xfrm>
          <a:prstGeom prst="rect">
            <a:avLst/>
          </a:prstGeom>
        </p:spPr>
        <p:txBody>
          <a:bodyPr wrap="square">
            <a:spAutoFit/>
          </a:bodyPr>
          <a:lstStyle/>
          <a:p>
            <a:r>
              <a:rPr lang="da-DK" sz="2800" dirty="0" smtClean="0"/>
              <a:t>● We used linear kernel [Li et al. '10], default </a:t>
            </a:r>
            <a:r>
              <a:rPr lang="en-US" sz="2800" dirty="0" smtClean="0"/>
              <a:t>parameters, and did not scale the feature vectors</a:t>
            </a:r>
          </a:p>
          <a:p>
            <a:endParaRPr lang="en-US" sz="2800" dirty="0" smtClean="0"/>
          </a:p>
          <a:p>
            <a:r>
              <a:rPr lang="en-US" sz="2800" dirty="0" smtClean="0"/>
              <a:t>● Optimal parameters and scaled feature vectors should yield better results</a:t>
            </a:r>
          </a:p>
          <a:p>
            <a:endParaRPr lang="en-US" sz="2800" dirty="0" smtClean="0"/>
          </a:p>
          <a:p>
            <a:r>
              <a:rPr lang="en-US" sz="2800" dirty="0" smtClean="0"/>
              <a:t>● SVM optimized for linear kernel (e.g. </a:t>
            </a:r>
            <a:r>
              <a:rPr lang="en-US" sz="2800" dirty="0" err="1" smtClean="0"/>
              <a:t>liblinear</a:t>
            </a:r>
            <a:r>
              <a:rPr lang="en-US" sz="2800" dirty="0" smtClean="0"/>
              <a:t>)</a:t>
            </a:r>
          </a:p>
          <a:p>
            <a:r>
              <a:rPr lang="en-US" sz="2800" dirty="0" smtClean="0"/>
              <a:t>can dramatically decrease training time</a:t>
            </a:r>
            <a:endParaRPr lang="en-US" sz="2800" dirty="0"/>
          </a:p>
        </p:txBody>
      </p:sp>
      <p:sp>
        <p:nvSpPr>
          <p:cNvPr id="5" name="Date Placeholder 4"/>
          <p:cNvSpPr>
            <a:spLocks noGrp="1"/>
          </p:cNvSpPr>
          <p:nvPr>
            <p:ph type="dt" sz="half" idx="10"/>
          </p:nvPr>
        </p:nvSpPr>
        <p:spPr/>
        <p:txBody>
          <a:bodyPr/>
          <a:lstStyle/>
          <a:p>
            <a:fld id="{0383DAD2-28CD-4705-B275-39559A2E06E5}"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742950" y="2805113"/>
            <a:ext cx="7658100" cy="1247775"/>
          </a:xfrm>
          <a:prstGeom prst="rect">
            <a:avLst/>
          </a:prstGeom>
          <a:noFill/>
          <a:ln w="9525">
            <a:noFill/>
            <a:miter lim="800000"/>
            <a:headEnd/>
            <a:tailEnd/>
          </a:ln>
        </p:spPr>
      </p:pic>
      <p:sp>
        <p:nvSpPr>
          <p:cNvPr id="7"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Result 1</a:t>
            </a:r>
          </a:p>
        </p:txBody>
      </p:sp>
      <p:sp>
        <p:nvSpPr>
          <p:cNvPr id="4" name="Date Placeholder 3"/>
          <p:cNvSpPr>
            <a:spLocks noGrp="1"/>
          </p:cNvSpPr>
          <p:nvPr>
            <p:ph type="dt" sz="half" idx="10"/>
          </p:nvPr>
        </p:nvSpPr>
        <p:spPr/>
        <p:txBody>
          <a:bodyPr/>
          <a:lstStyle/>
          <a:p>
            <a:fld id="{DC60EB47-70C8-4139-8A2A-2EF8F0C6E1CB}" type="datetime1">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Result 2</a:t>
            </a:r>
          </a:p>
        </p:txBody>
      </p:sp>
      <p:sp>
        <p:nvSpPr>
          <p:cNvPr id="4" name="TextBox 3"/>
          <p:cNvSpPr txBox="1"/>
          <p:nvPr/>
        </p:nvSpPr>
        <p:spPr>
          <a:xfrm>
            <a:off x="762000" y="1143000"/>
            <a:ext cx="7620000" cy="5262979"/>
          </a:xfrm>
          <a:prstGeom prst="rect">
            <a:avLst/>
          </a:prstGeom>
          <a:noFill/>
        </p:spPr>
        <p:txBody>
          <a:bodyPr wrap="square" rtlCol="0">
            <a:spAutoFit/>
          </a:bodyPr>
          <a:lstStyle/>
          <a:p>
            <a:r>
              <a:rPr lang="en-US" sz="2800" dirty="0" smtClean="0"/>
              <a:t>● Prediction accuracy of 49.1%</a:t>
            </a:r>
          </a:p>
          <a:p>
            <a:endParaRPr lang="en-US" sz="2800" dirty="0" smtClean="0"/>
          </a:p>
          <a:p>
            <a:r>
              <a:rPr lang="en-US" sz="2800" dirty="0" smtClean="0"/>
              <a:t>● Baseline is 1/24 ≈ 4.17% (random chance)</a:t>
            </a:r>
          </a:p>
          <a:p>
            <a:endParaRPr lang="en-US" sz="2800" dirty="0" smtClean="0"/>
          </a:p>
          <a:p>
            <a:r>
              <a:rPr lang="en-US" sz="2800" dirty="0" smtClean="0"/>
              <a:t>● </a:t>
            </a:r>
            <a:r>
              <a:rPr lang="en-US" sz="2800" dirty="0" err="1" smtClean="0"/>
              <a:t>Axelsson</a:t>
            </a:r>
            <a:r>
              <a:rPr lang="en-US" sz="2800" dirty="0" smtClean="0"/>
              <a:t> ['10] achieved 34% on 28 file types</a:t>
            </a:r>
          </a:p>
          <a:p>
            <a:endParaRPr lang="en-US" sz="2800" dirty="0" smtClean="0"/>
          </a:p>
          <a:p>
            <a:r>
              <a:rPr lang="en-US" sz="2800" dirty="0" smtClean="0"/>
              <a:t>● </a:t>
            </a:r>
            <a:r>
              <a:rPr lang="en-US" sz="2800" dirty="0" err="1" smtClean="0"/>
              <a:t>Veenman</a:t>
            </a:r>
            <a:r>
              <a:rPr lang="en-US" sz="2800" dirty="0" smtClean="0"/>
              <a:t> ['07] achieved 45% on 11 file types</a:t>
            </a:r>
          </a:p>
          <a:p>
            <a:endParaRPr lang="en-US" sz="2800" dirty="0" smtClean="0"/>
          </a:p>
          <a:p>
            <a:r>
              <a:rPr lang="en-US" sz="2800" dirty="0" smtClean="0"/>
              <a:t>● </a:t>
            </a:r>
            <a:r>
              <a:rPr lang="en-US" sz="2800" dirty="0" err="1" smtClean="0"/>
              <a:t>Gopal</a:t>
            </a:r>
            <a:r>
              <a:rPr lang="en-US" sz="2800" dirty="0" smtClean="0"/>
              <a:t> et al. ['11] achieved about 33% using</a:t>
            </a:r>
          </a:p>
          <a:p>
            <a:r>
              <a:rPr lang="en-US" sz="2800" dirty="0" smtClean="0"/>
              <a:t>macro-averaged F1 metric</a:t>
            </a:r>
          </a:p>
          <a:p>
            <a:endParaRPr lang="en-US" sz="2800" dirty="0" smtClean="0"/>
          </a:p>
          <a:p>
            <a:r>
              <a:rPr lang="en-US" sz="2800" dirty="0" smtClean="0"/>
              <a:t>● Using same metric, our accuracy is 48.0%</a:t>
            </a:r>
            <a:endParaRPr lang="en-US" sz="2800" dirty="0"/>
          </a:p>
        </p:txBody>
      </p:sp>
      <p:sp>
        <p:nvSpPr>
          <p:cNvPr id="5" name="Date Placeholder 4"/>
          <p:cNvSpPr>
            <a:spLocks noGrp="1"/>
          </p:cNvSpPr>
          <p:nvPr>
            <p:ph type="dt" sz="half" idx="10"/>
          </p:nvPr>
        </p:nvSpPr>
        <p:spPr/>
        <p:txBody>
          <a:bodyPr/>
          <a:lstStyle/>
          <a:p>
            <a:fld id="{1B98AF12-BC07-402E-A2DA-50BE08E375D3}" type="datetime1">
              <a:rPr lang="en-US" smtClean="0"/>
              <a:pPr/>
              <a:t>10/7/2012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Result 3 </a:t>
            </a:r>
          </a:p>
        </p:txBody>
      </p:sp>
      <p:pic>
        <p:nvPicPr>
          <p:cNvPr id="39938" name="Picture 2"/>
          <p:cNvPicPr>
            <a:picLocks noChangeAspect="1" noChangeArrowheads="1"/>
          </p:cNvPicPr>
          <p:nvPr/>
        </p:nvPicPr>
        <p:blipFill>
          <a:blip r:embed="rId2" cstate="print"/>
          <a:srcRect/>
          <a:stretch>
            <a:fillRect/>
          </a:stretch>
        </p:blipFill>
        <p:spPr bwMode="auto">
          <a:xfrm>
            <a:off x="795338" y="1633538"/>
            <a:ext cx="7553325" cy="3590925"/>
          </a:xfrm>
          <a:prstGeom prst="rect">
            <a:avLst/>
          </a:prstGeom>
          <a:noFill/>
          <a:ln w="9525">
            <a:noFill/>
            <a:miter lim="800000"/>
            <a:headEnd/>
            <a:tailEnd/>
          </a:ln>
        </p:spPr>
      </p:pic>
      <p:sp>
        <p:nvSpPr>
          <p:cNvPr id="5" name="Oval Callout 4"/>
          <p:cNvSpPr/>
          <p:nvPr/>
        </p:nvSpPr>
        <p:spPr>
          <a:xfrm>
            <a:off x="7467600" y="1295400"/>
            <a:ext cx="1524000" cy="1295400"/>
          </a:xfrm>
          <a:prstGeom prst="wedgeEllipseCallout">
            <a:avLst>
              <a:gd name="adj1" fmla="val -97734"/>
              <a:gd name="adj2" fmla="val 108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Better  Accuracy for Text file</a:t>
            </a:r>
            <a:endParaRPr lang="en-US" dirty="0"/>
          </a:p>
        </p:txBody>
      </p:sp>
      <p:sp>
        <p:nvSpPr>
          <p:cNvPr id="6" name="Oval Callout 5"/>
          <p:cNvSpPr/>
          <p:nvPr/>
        </p:nvSpPr>
        <p:spPr>
          <a:xfrm>
            <a:off x="3200400" y="4800600"/>
            <a:ext cx="1524000" cy="1295400"/>
          </a:xfrm>
          <a:prstGeom prst="wedgeEllipseCallout">
            <a:avLst>
              <a:gd name="adj1" fmla="val 148181"/>
              <a:gd name="adj2" fmla="val -1303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Poor accuracy for other file type</a:t>
            </a:r>
            <a:endParaRPr lang="en-US" dirty="0"/>
          </a:p>
        </p:txBody>
      </p:sp>
      <p:sp>
        <p:nvSpPr>
          <p:cNvPr id="8" name="Date Placeholder 7"/>
          <p:cNvSpPr>
            <a:spLocks noGrp="1"/>
          </p:cNvSpPr>
          <p:nvPr>
            <p:ph type="dt" sz="half" idx="10"/>
          </p:nvPr>
        </p:nvSpPr>
        <p:spPr/>
        <p:txBody>
          <a:bodyPr/>
          <a:lstStyle/>
          <a:p>
            <a:fld id="{57D9A9F0-457E-4619-B2E5-289FAFC1E217}" type="datetime1">
              <a:rPr lang="en-US" smtClean="0"/>
              <a:pPr/>
              <a:t>10/7/2012</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Result 4 </a:t>
            </a:r>
          </a:p>
        </p:txBody>
      </p:sp>
      <p:sp>
        <p:nvSpPr>
          <p:cNvPr id="8" name="TextBox 7"/>
          <p:cNvSpPr txBox="1"/>
          <p:nvPr/>
        </p:nvSpPr>
        <p:spPr>
          <a:xfrm>
            <a:off x="76200" y="1676400"/>
            <a:ext cx="8991600" cy="2554545"/>
          </a:xfrm>
          <a:prstGeom prst="rect">
            <a:avLst/>
          </a:prstGeom>
          <a:noFill/>
        </p:spPr>
        <p:txBody>
          <a:bodyPr wrap="square" rtlCol="0">
            <a:spAutoFit/>
          </a:bodyPr>
          <a:lstStyle/>
          <a:p>
            <a:pPr>
              <a:buFont typeface="Arial" pitchFamily="34" charset="0"/>
              <a:buChar char="•"/>
            </a:pPr>
            <a:r>
              <a:rPr lang="en-US" sz="4000" dirty="0" smtClean="0"/>
              <a:t>Best performance on low entropy file</a:t>
            </a:r>
          </a:p>
          <a:p>
            <a:r>
              <a:rPr lang="en-US" sz="4000" dirty="0" smtClean="0"/>
              <a:t>fragments, and worst on high entropy file fragments, which agrees with previous work </a:t>
            </a:r>
            <a:r>
              <a:rPr lang="it-IT" sz="4000" dirty="0" smtClean="0"/>
              <a:t>[Conti et al. '10; Li et al. '10]</a:t>
            </a:r>
            <a:endParaRPr lang="en-US" sz="4000" dirty="0"/>
          </a:p>
        </p:txBody>
      </p:sp>
      <p:sp>
        <p:nvSpPr>
          <p:cNvPr id="4" name="Date Placeholder 3"/>
          <p:cNvSpPr>
            <a:spLocks noGrp="1"/>
          </p:cNvSpPr>
          <p:nvPr>
            <p:ph type="dt" sz="half" idx="10"/>
          </p:nvPr>
        </p:nvSpPr>
        <p:spPr/>
        <p:txBody>
          <a:bodyPr/>
          <a:lstStyle/>
          <a:p>
            <a:fld id="{39D4221A-4B37-463E-AFB1-A3484776F855}" type="datetime1">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p:cNvSpPr txBox="1">
            <a:spLocks noChangeArrowheads="1"/>
          </p:cNvSpPr>
          <p:nvPr/>
        </p:nvSpPr>
        <p:spPr bwMode="auto">
          <a:xfrm>
            <a:off x="457200" y="152400"/>
            <a:ext cx="8001000" cy="762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Result 5 (Confusion Matrix) </a:t>
            </a:r>
          </a:p>
        </p:txBody>
      </p:sp>
      <p:sp>
        <p:nvSpPr>
          <p:cNvPr id="5" name="TextBox 4"/>
          <p:cNvSpPr txBox="1"/>
          <p:nvPr/>
        </p:nvSpPr>
        <p:spPr>
          <a:xfrm>
            <a:off x="0" y="1143000"/>
            <a:ext cx="9144000" cy="5109091"/>
          </a:xfrm>
          <a:prstGeom prst="rect">
            <a:avLst/>
          </a:prstGeom>
          <a:noFill/>
        </p:spPr>
        <p:txBody>
          <a:bodyPr wrap="square" rtlCol="0">
            <a:spAutoFit/>
          </a:bodyPr>
          <a:lstStyle/>
          <a:p>
            <a:pPr>
              <a:buFont typeface="Arial" pitchFamily="34" charset="0"/>
              <a:buChar char="•"/>
            </a:pPr>
            <a:r>
              <a:rPr lang="en-US" sz="2800" dirty="0" smtClean="0"/>
              <a:t>In the field of artificial intelligence, a </a:t>
            </a:r>
            <a:r>
              <a:rPr lang="en-US" sz="2800" b="1" dirty="0" smtClean="0"/>
              <a:t>confusion matrix</a:t>
            </a:r>
            <a:r>
              <a:rPr lang="en-US" sz="2800" dirty="0" smtClean="0"/>
              <a:t> is a specific table layout that allows visualization of the performance of an algorithm, typically a supervised learning one.</a:t>
            </a:r>
          </a:p>
          <a:p>
            <a:pPr>
              <a:buFont typeface="Arial" pitchFamily="34" charset="0"/>
              <a:buChar char="•"/>
            </a:pPr>
            <a:endParaRPr lang="en-US" sz="2800" dirty="0" smtClean="0"/>
          </a:p>
          <a:p>
            <a:pPr>
              <a:buFont typeface="Arial" pitchFamily="34" charset="0"/>
              <a:buChar char="•"/>
            </a:pPr>
            <a:r>
              <a:rPr lang="en-US" sz="2800" dirty="0" smtClean="0"/>
              <a:t>Each column of the matrix represents the instances in a predicted class.</a:t>
            </a:r>
          </a:p>
          <a:p>
            <a:endParaRPr lang="en-US" sz="2800" dirty="0" smtClean="0"/>
          </a:p>
          <a:p>
            <a:pPr>
              <a:buFont typeface="Arial" pitchFamily="34" charset="0"/>
              <a:buChar char="•"/>
            </a:pPr>
            <a:r>
              <a:rPr lang="en-US" sz="2800" dirty="0" smtClean="0"/>
              <a:t>each row represents the instances in an actual class</a:t>
            </a:r>
          </a:p>
          <a:p>
            <a:pPr>
              <a:buFont typeface="Arial" pitchFamily="34" charset="0"/>
              <a:buChar char="•"/>
            </a:pPr>
            <a:endParaRPr lang="en-US" sz="2800" dirty="0" smtClean="0"/>
          </a:p>
          <a:p>
            <a:pPr>
              <a:buFont typeface="Arial" pitchFamily="34" charset="0"/>
              <a:buChar char="•"/>
            </a:pPr>
            <a:r>
              <a:rPr lang="en-US" sz="2800" dirty="0" smtClean="0"/>
              <a:t>it easy to see if the system is confusing between the classes.</a:t>
            </a:r>
          </a:p>
          <a:p>
            <a:pPr>
              <a:buFont typeface="Arial" pitchFamily="34" charset="0"/>
              <a:buChar char="•"/>
            </a:pPr>
            <a:endParaRPr lang="en-US" dirty="0"/>
          </a:p>
        </p:txBody>
      </p:sp>
      <p:sp>
        <p:nvSpPr>
          <p:cNvPr id="6" name="Date Placeholder 5"/>
          <p:cNvSpPr>
            <a:spLocks noGrp="1"/>
          </p:cNvSpPr>
          <p:nvPr>
            <p:ph type="dt" sz="half" idx="10"/>
          </p:nvPr>
        </p:nvSpPr>
        <p:spPr/>
        <p:txBody>
          <a:bodyPr/>
          <a:lstStyle/>
          <a:p>
            <a:fld id="{18999BB4-FE8D-464B-9180-9D9C31408FDA}" type="datetime1">
              <a:rPr lang="en-US" smtClean="0"/>
              <a:pPr/>
              <a:t>10/7/2012</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p:cNvSpPr txBox="1">
            <a:spLocks noChangeArrowheads="1"/>
          </p:cNvSpPr>
          <p:nvPr/>
        </p:nvSpPr>
        <p:spPr bwMode="auto">
          <a:xfrm>
            <a:off x="685800" y="152400"/>
            <a:ext cx="8077200" cy="762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Result 6 (Confusion Matrix) </a:t>
            </a:r>
          </a:p>
        </p:txBody>
      </p:sp>
      <p:pic>
        <p:nvPicPr>
          <p:cNvPr id="68610" name="Picture 2"/>
          <p:cNvPicPr>
            <a:picLocks noChangeAspect="1" noChangeArrowheads="1"/>
          </p:cNvPicPr>
          <p:nvPr/>
        </p:nvPicPr>
        <p:blipFill>
          <a:blip r:embed="rId2" cstate="print"/>
          <a:srcRect/>
          <a:stretch>
            <a:fillRect/>
          </a:stretch>
        </p:blipFill>
        <p:spPr bwMode="auto">
          <a:xfrm>
            <a:off x="0" y="914400"/>
            <a:ext cx="9144001" cy="5943600"/>
          </a:xfrm>
          <a:prstGeom prst="rect">
            <a:avLst/>
          </a:prstGeom>
          <a:noFill/>
          <a:ln w="9525">
            <a:noFill/>
            <a:miter lim="800000"/>
            <a:headEnd/>
            <a:tailEnd/>
          </a:ln>
        </p:spPr>
      </p:pic>
      <p:sp>
        <p:nvSpPr>
          <p:cNvPr id="4" name="Oval Callout 3"/>
          <p:cNvSpPr/>
          <p:nvPr/>
        </p:nvSpPr>
        <p:spPr>
          <a:xfrm>
            <a:off x="7543800" y="228600"/>
            <a:ext cx="1600200" cy="609600"/>
          </a:xfrm>
          <a:prstGeom prst="wedgeEllipseCallout">
            <a:avLst>
              <a:gd name="adj1" fmla="val -94475"/>
              <a:gd name="adj2" fmla="val 92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Predicted Class</a:t>
            </a:r>
            <a:endParaRPr lang="en-US" dirty="0"/>
          </a:p>
        </p:txBody>
      </p:sp>
      <p:sp>
        <p:nvSpPr>
          <p:cNvPr id="5" name="Oval Callout 4"/>
          <p:cNvSpPr/>
          <p:nvPr/>
        </p:nvSpPr>
        <p:spPr>
          <a:xfrm>
            <a:off x="381000" y="152400"/>
            <a:ext cx="1295400" cy="609600"/>
          </a:xfrm>
          <a:prstGeom prst="wedgeEllipseCallout">
            <a:avLst>
              <a:gd name="adj1" fmla="val -53997"/>
              <a:gd name="adj2" fmla="val 2103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Actual  class</a:t>
            </a:r>
            <a:endParaRPr lang="en-US" dirty="0"/>
          </a:p>
        </p:txBody>
      </p:sp>
      <p:sp>
        <p:nvSpPr>
          <p:cNvPr id="6" name="Date Placeholder 5"/>
          <p:cNvSpPr>
            <a:spLocks noGrp="1"/>
          </p:cNvSpPr>
          <p:nvPr>
            <p:ph type="dt" sz="half" idx="10"/>
          </p:nvPr>
        </p:nvSpPr>
        <p:spPr/>
        <p:txBody>
          <a:bodyPr/>
          <a:lstStyle/>
          <a:p>
            <a:fld id="{27967015-DF06-4192-A8FD-A313DAD1C8CD}" type="datetime1">
              <a:rPr lang="en-US" smtClean="0"/>
              <a:pPr/>
              <a:t>10/7/2012</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p:cNvSpPr txBox="1">
            <a:spLocks noChangeArrowheads="1"/>
          </p:cNvSpPr>
          <p:nvPr/>
        </p:nvSpPr>
        <p:spPr bwMode="auto">
          <a:xfrm>
            <a:off x="381000" y="2286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Some more (preliminary) findings</a:t>
            </a:r>
          </a:p>
        </p:txBody>
      </p:sp>
      <p:sp>
        <p:nvSpPr>
          <p:cNvPr id="8" name="TextBox 7"/>
          <p:cNvSpPr txBox="1"/>
          <p:nvPr/>
        </p:nvSpPr>
        <p:spPr>
          <a:xfrm>
            <a:off x="457200" y="2209800"/>
            <a:ext cx="8001000" cy="3539430"/>
          </a:xfrm>
          <a:prstGeom prst="rect">
            <a:avLst/>
          </a:prstGeom>
          <a:noFill/>
        </p:spPr>
        <p:txBody>
          <a:bodyPr wrap="square" rtlCol="0">
            <a:spAutoFit/>
          </a:bodyPr>
          <a:lstStyle/>
          <a:p>
            <a:pPr>
              <a:buFont typeface="Arial" pitchFamily="34" charset="0"/>
              <a:buChar char="•"/>
            </a:pPr>
            <a:r>
              <a:rPr lang="en-US" sz="2800" dirty="0" smtClean="0"/>
              <a:t>Histogram of bigrams provided most significant contribution to classification accuracy.</a:t>
            </a:r>
          </a:p>
          <a:p>
            <a:pPr>
              <a:buFont typeface="Arial" pitchFamily="34" charset="0"/>
              <a:buChar char="•"/>
            </a:pPr>
            <a:endParaRPr lang="en-US" sz="2800" dirty="0" smtClean="0"/>
          </a:p>
          <a:p>
            <a:pPr>
              <a:buFont typeface="Arial" pitchFamily="34" charset="0"/>
              <a:buChar char="•"/>
            </a:pPr>
            <a:r>
              <a:rPr lang="en-US" sz="2800" dirty="0" smtClean="0"/>
              <a:t> Histogram of unigrams, contiguity, and Hamming weight were also important (but to a much lesser extent).</a:t>
            </a:r>
          </a:p>
          <a:p>
            <a:pPr>
              <a:buFont typeface="Arial" pitchFamily="34" charset="0"/>
              <a:buChar char="•"/>
            </a:pPr>
            <a:endParaRPr lang="en-US" sz="2800" dirty="0" smtClean="0"/>
          </a:p>
          <a:p>
            <a:pPr>
              <a:buFont typeface="Arial" pitchFamily="34" charset="0"/>
              <a:buChar char="•"/>
            </a:pPr>
            <a:r>
              <a:rPr lang="en-US" sz="2800" dirty="0" smtClean="0"/>
              <a:t> Take this with grain of salt</a:t>
            </a:r>
            <a:endParaRPr lang="en-US" sz="2800" dirty="0"/>
          </a:p>
        </p:txBody>
      </p:sp>
      <p:sp>
        <p:nvSpPr>
          <p:cNvPr id="4" name="Date Placeholder 3"/>
          <p:cNvSpPr>
            <a:spLocks noGrp="1"/>
          </p:cNvSpPr>
          <p:nvPr>
            <p:ph type="dt" sz="half" idx="10"/>
          </p:nvPr>
        </p:nvSpPr>
        <p:spPr/>
        <p:txBody>
          <a:bodyPr/>
          <a:lstStyle/>
          <a:p>
            <a:fld id="{CBA975F4-E236-43B0-A05C-33917566A7DF}" type="datetime1">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p:cNvSpPr txBox="1">
            <a:spLocks noChangeArrowheads="1"/>
          </p:cNvSpPr>
          <p:nvPr/>
        </p:nvSpPr>
        <p:spPr bwMode="auto">
          <a:xfrm>
            <a:off x="533400" y="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Conclusion &amp; Future work</a:t>
            </a:r>
          </a:p>
        </p:txBody>
      </p:sp>
      <p:sp>
        <p:nvSpPr>
          <p:cNvPr id="8" name="TextBox 7"/>
          <p:cNvSpPr txBox="1"/>
          <p:nvPr/>
        </p:nvSpPr>
        <p:spPr>
          <a:xfrm>
            <a:off x="381000" y="1447800"/>
            <a:ext cx="8458200" cy="4832092"/>
          </a:xfrm>
          <a:prstGeom prst="rect">
            <a:avLst/>
          </a:prstGeom>
          <a:noFill/>
        </p:spPr>
        <p:txBody>
          <a:bodyPr wrap="square" rtlCol="0">
            <a:spAutoFit/>
          </a:bodyPr>
          <a:lstStyle/>
          <a:p>
            <a:pPr>
              <a:buFont typeface="Arial" pitchFamily="34" charset="0"/>
              <a:buChar char="•"/>
            </a:pPr>
            <a:r>
              <a:rPr lang="en-US" sz="2800" dirty="0" smtClean="0"/>
              <a:t>Need to focus efforts on classifying high</a:t>
            </a:r>
          </a:p>
          <a:p>
            <a:r>
              <a:rPr lang="en-US" sz="2800" dirty="0" smtClean="0"/>
              <a:t>entropy file fragments</a:t>
            </a:r>
          </a:p>
          <a:p>
            <a:endParaRPr lang="en-US" sz="2800" dirty="0" smtClean="0"/>
          </a:p>
          <a:p>
            <a:pPr>
              <a:buFont typeface="Arial" pitchFamily="34" charset="0"/>
              <a:buChar char="•"/>
            </a:pPr>
            <a:r>
              <a:rPr lang="en-US" sz="2800" dirty="0" smtClean="0"/>
              <a:t> Consider applying various machine learning</a:t>
            </a:r>
          </a:p>
          <a:p>
            <a:r>
              <a:rPr lang="en-US" sz="2800" dirty="0" smtClean="0"/>
              <a:t>boosting techniques, such as </a:t>
            </a:r>
            <a:r>
              <a:rPr lang="en-US" sz="2800" dirty="0" err="1" smtClean="0"/>
              <a:t>AdaBoost</a:t>
            </a:r>
            <a:endParaRPr lang="en-US" sz="2800" dirty="0" smtClean="0"/>
          </a:p>
          <a:p>
            <a:r>
              <a:rPr lang="en-US" sz="2800" dirty="0" smtClean="0"/>
              <a:t>[</a:t>
            </a:r>
            <a:r>
              <a:rPr lang="en-US" sz="2800" dirty="0" err="1" smtClean="0"/>
              <a:t>Freund&amp;Schapire</a:t>
            </a:r>
            <a:r>
              <a:rPr lang="en-US" sz="2800" dirty="0" smtClean="0"/>
              <a:t> '97]</a:t>
            </a:r>
          </a:p>
          <a:p>
            <a:endParaRPr lang="en-US" sz="2800" dirty="0" smtClean="0"/>
          </a:p>
          <a:p>
            <a:pPr>
              <a:buFont typeface="Arial" pitchFamily="34" charset="0"/>
              <a:buChar char="•"/>
            </a:pPr>
            <a:r>
              <a:rPr lang="en-US" sz="2800" dirty="0" smtClean="0"/>
              <a:t>Consider first classifying according to </a:t>
            </a:r>
            <a:r>
              <a:rPr lang="en-US" sz="2800" dirty="0" err="1" smtClean="0"/>
              <a:t>broadcategories</a:t>
            </a:r>
            <a:r>
              <a:rPr lang="en-US" sz="2800" dirty="0" smtClean="0"/>
              <a:t> (e.g. Encrypted vs. Machine Code vs. Text) [Conti et al. '10], and using a separate specialized classifier within each category</a:t>
            </a:r>
            <a:endParaRPr lang="en-US" sz="2800" dirty="0"/>
          </a:p>
        </p:txBody>
      </p:sp>
      <p:sp>
        <p:nvSpPr>
          <p:cNvPr id="4" name="Date Placeholder 3"/>
          <p:cNvSpPr>
            <a:spLocks noGrp="1"/>
          </p:cNvSpPr>
          <p:nvPr>
            <p:ph type="dt" sz="half" idx="10"/>
          </p:nvPr>
        </p:nvSpPr>
        <p:spPr/>
        <p:txBody>
          <a:bodyPr/>
          <a:lstStyle/>
          <a:p>
            <a:fld id="{D9FEC2B6-7316-40D9-AB90-86D9473660E6}" type="datetime1">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Introduction</a:t>
            </a:r>
          </a:p>
        </p:txBody>
      </p:sp>
      <p:pic>
        <p:nvPicPr>
          <p:cNvPr id="40962" name="Picture 2" descr="http://upload.wikimedia.org/wikipedia/commons/0/02/Carving_tools_2.jpg"/>
          <p:cNvPicPr>
            <a:picLocks noChangeAspect="1" noChangeArrowheads="1"/>
          </p:cNvPicPr>
          <p:nvPr/>
        </p:nvPicPr>
        <p:blipFill>
          <a:blip r:embed="rId2" cstate="print"/>
          <a:srcRect/>
          <a:stretch>
            <a:fillRect/>
          </a:stretch>
        </p:blipFill>
        <p:spPr bwMode="auto">
          <a:xfrm rot="19178973">
            <a:off x="-112873" y="1687695"/>
            <a:ext cx="3657600" cy="2172177"/>
          </a:xfrm>
          <a:prstGeom prst="rect">
            <a:avLst/>
          </a:prstGeom>
          <a:noFill/>
        </p:spPr>
      </p:pic>
      <p:pic>
        <p:nvPicPr>
          <p:cNvPr id="40964" name="Picture 4" descr="http://www.pinpointlabs.com/education/PPL_Illustrations_Unallocated_Space.jpg"/>
          <p:cNvPicPr>
            <a:picLocks noChangeAspect="1" noChangeArrowheads="1"/>
          </p:cNvPicPr>
          <p:nvPr/>
        </p:nvPicPr>
        <p:blipFill>
          <a:blip r:embed="rId3" cstate="print"/>
          <a:srcRect/>
          <a:stretch>
            <a:fillRect/>
          </a:stretch>
        </p:blipFill>
        <p:spPr bwMode="auto">
          <a:xfrm rot="19812403">
            <a:off x="3976193" y="1052931"/>
            <a:ext cx="4949256" cy="3825854"/>
          </a:xfrm>
          <a:prstGeom prst="rect">
            <a:avLst/>
          </a:prstGeom>
          <a:noFill/>
        </p:spPr>
      </p:pic>
      <p:pic>
        <p:nvPicPr>
          <p:cNvPr id="40966" name="Picture 6" descr="http://4.bp.blogspot.com/-LyagQ1JhR50/Tjrcj1GUHBI/AAAAAAAAANA/AE6DK1K23X0/s1600/VBNFileStructure.PNG"/>
          <p:cNvPicPr>
            <a:picLocks noChangeAspect="1" noChangeArrowheads="1"/>
          </p:cNvPicPr>
          <p:nvPr/>
        </p:nvPicPr>
        <p:blipFill>
          <a:blip r:embed="rId4" cstate="print"/>
          <a:srcRect/>
          <a:stretch>
            <a:fillRect/>
          </a:stretch>
        </p:blipFill>
        <p:spPr bwMode="auto">
          <a:xfrm>
            <a:off x="762000" y="3781425"/>
            <a:ext cx="5867400" cy="3076575"/>
          </a:xfrm>
          <a:prstGeom prst="rect">
            <a:avLst/>
          </a:prstGeom>
          <a:noFill/>
        </p:spPr>
      </p:pic>
      <p:cxnSp>
        <p:nvCxnSpPr>
          <p:cNvPr id="9" name="Straight Arrow Connector 8"/>
          <p:cNvCxnSpPr/>
          <p:nvPr/>
        </p:nvCxnSpPr>
        <p:spPr>
          <a:xfrm flipH="1">
            <a:off x="5410200" y="2286000"/>
            <a:ext cx="609600" cy="1447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5410200" y="2286000"/>
            <a:ext cx="838200" cy="1524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Date Placeholder 7"/>
          <p:cNvSpPr>
            <a:spLocks noGrp="1"/>
          </p:cNvSpPr>
          <p:nvPr>
            <p:ph type="dt" sz="half" idx="10"/>
          </p:nvPr>
        </p:nvSpPr>
        <p:spPr/>
        <p:txBody>
          <a:bodyPr/>
          <a:lstStyle/>
          <a:p>
            <a:fld id="{D9A00DA4-0FC5-48D9-B69D-53F652F684B3}" type="datetime1">
              <a:rPr lang="en-US" smtClean="0"/>
              <a:pPr/>
              <a:t>10/7/2012</a:t>
            </a:fld>
            <a:endParaRPr lang="en-US"/>
          </a:p>
        </p:txBody>
      </p:sp>
      <p:sp>
        <p:nvSpPr>
          <p:cNvPr id="10" name="Footer Placeholder 9"/>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 from="(-#ppt_w/2)" to="(#ppt_x)" calcmode="lin" valueType="num">
                                      <p:cBhvr>
                                        <p:cTn id="7" dur="600" fill="hold">
                                          <p:stCondLst>
                                            <p:cond delay="0"/>
                                          </p:stCondLst>
                                        </p:cTn>
                                        <p:tgtEl>
                                          <p:spTgt spid="40962"/>
                                        </p:tgtEl>
                                        <p:attrNameLst>
                                          <p:attrName>ppt_x</p:attrName>
                                        </p:attrNameLst>
                                      </p:cBhvr>
                                    </p:anim>
                                    <p:anim from="0" to="-1.0" calcmode="lin" valueType="num">
                                      <p:cBhvr>
                                        <p:cTn id="8" dur="200" decel="50000" autoRev="1" fill="hold">
                                          <p:stCondLst>
                                            <p:cond delay="600"/>
                                          </p:stCondLst>
                                        </p:cTn>
                                        <p:tgtEl>
                                          <p:spTgt spid="40962"/>
                                        </p:tgtEl>
                                        <p:attrNameLst>
                                          <p:attrName>xshear</p:attrName>
                                        </p:attrNameLst>
                                      </p:cBhvr>
                                    </p:anim>
                                    <p:animScale>
                                      <p:cBhvr>
                                        <p:cTn id="9" dur="200" decel="100000" autoRev="1" fill="hold">
                                          <p:stCondLst>
                                            <p:cond delay="600"/>
                                          </p:stCondLst>
                                        </p:cTn>
                                        <p:tgtEl>
                                          <p:spTgt spid="40962"/>
                                        </p:tgtEl>
                                      </p:cBhvr>
                                      <p:from x="100000" y="100000"/>
                                      <p:to x="80000" y="100000"/>
                                    </p:animScale>
                                    <p:anim by="(#ppt_h/3+#ppt_w*0.1)" calcmode="lin" valueType="num">
                                      <p:cBhvr additive="sum">
                                        <p:cTn id="10" dur="200" decel="100000" autoRev="1" fill="hold">
                                          <p:stCondLst>
                                            <p:cond delay="600"/>
                                          </p:stCondLst>
                                        </p:cTn>
                                        <p:tgtEl>
                                          <p:spTgt spid="40962"/>
                                        </p:tgtEl>
                                        <p:attrNameLst>
                                          <p:attrName>ppt_x</p:attrName>
                                        </p:attrNameLst>
                                      </p:cBhvr>
                                    </p:anim>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40964"/>
                                        </p:tgtEl>
                                        <p:attrNameLst>
                                          <p:attrName>style.visibility</p:attrName>
                                        </p:attrNameLst>
                                      </p:cBhvr>
                                      <p:to>
                                        <p:strVal val="visible"/>
                                      </p:to>
                                    </p:set>
                                    <p:anim calcmode="lin" valueType="num">
                                      <p:cBhvr>
                                        <p:cTn id="14" dur="1000" fill="hold"/>
                                        <p:tgtEl>
                                          <p:spTgt spid="40964"/>
                                        </p:tgtEl>
                                        <p:attrNameLst>
                                          <p:attrName>ppt_w</p:attrName>
                                        </p:attrNameLst>
                                      </p:cBhvr>
                                      <p:tavLst>
                                        <p:tav tm="0">
                                          <p:val>
                                            <p:fltVal val="0"/>
                                          </p:val>
                                        </p:tav>
                                        <p:tav tm="100000">
                                          <p:val>
                                            <p:strVal val="#ppt_w"/>
                                          </p:val>
                                        </p:tav>
                                      </p:tavLst>
                                    </p:anim>
                                    <p:anim calcmode="lin" valueType="num">
                                      <p:cBhvr>
                                        <p:cTn id="15" dur="1000" fill="hold"/>
                                        <p:tgtEl>
                                          <p:spTgt spid="40964"/>
                                        </p:tgtEl>
                                        <p:attrNameLst>
                                          <p:attrName>ppt_h</p:attrName>
                                        </p:attrNameLst>
                                      </p:cBhvr>
                                      <p:tavLst>
                                        <p:tav tm="0">
                                          <p:val>
                                            <p:fltVal val="0"/>
                                          </p:val>
                                        </p:tav>
                                        <p:tav tm="100000">
                                          <p:val>
                                            <p:strVal val="#ppt_h"/>
                                          </p:val>
                                        </p:tav>
                                      </p:tavLst>
                                    </p:anim>
                                    <p:anim calcmode="lin" valueType="num">
                                      <p:cBhvr>
                                        <p:cTn id="16" dur="1000" fill="hold"/>
                                        <p:tgtEl>
                                          <p:spTgt spid="40964"/>
                                        </p:tgtEl>
                                        <p:attrNameLst>
                                          <p:attrName>style.rotation</p:attrName>
                                        </p:attrNameLst>
                                      </p:cBhvr>
                                      <p:tavLst>
                                        <p:tav tm="0">
                                          <p:val>
                                            <p:fltVal val="90"/>
                                          </p:val>
                                        </p:tav>
                                        <p:tav tm="100000">
                                          <p:val>
                                            <p:fltVal val="0"/>
                                          </p:val>
                                        </p:tav>
                                      </p:tavLst>
                                    </p:anim>
                                    <p:animEffect transition="in" filter="fade">
                                      <p:cBhvr>
                                        <p:cTn id="17" dur="1000"/>
                                        <p:tgtEl>
                                          <p:spTgt spid="40964"/>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style.rotation</p:attrName>
                                        </p:attrNameLst>
                                      </p:cBhvr>
                                      <p:tavLst>
                                        <p:tav tm="0">
                                          <p:val>
                                            <p:fltVal val="720"/>
                                          </p:val>
                                        </p:tav>
                                        <p:tav tm="100000">
                                          <p:val>
                                            <p:fltVal val="0"/>
                                          </p:val>
                                        </p:tav>
                                      </p:tavLst>
                                    </p:anim>
                                    <p:anim calcmode="lin" valueType="num">
                                      <p:cBhvr>
                                        <p:cTn id="24" dur="2000" fill="hold"/>
                                        <p:tgtEl>
                                          <p:spTgt spid="9"/>
                                        </p:tgtEl>
                                        <p:attrNameLst>
                                          <p:attrName>ppt_h</p:attrName>
                                        </p:attrNameLst>
                                      </p:cBhvr>
                                      <p:tavLst>
                                        <p:tav tm="0">
                                          <p:val>
                                            <p:fltVal val="0"/>
                                          </p:val>
                                        </p:tav>
                                        <p:tav tm="100000">
                                          <p:val>
                                            <p:strVal val="#ppt_h"/>
                                          </p:val>
                                        </p:tav>
                                      </p:tavLst>
                                    </p:anim>
                                    <p:anim calcmode="lin" valueType="num">
                                      <p:cBhvr>
                                        <p:cTn id="25" dur="2000" fill="hold"/>
                                        <p:tgtEl>
                                          <p:spTgt spid="9"/>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style.rotation</p:attrName>
                                        </p:attrNameLst>
                                      </p:cBhvr>
                                      <p:tavLst>
                                        <p:tav tm="0">
                                          <p:val>
                                            <p:fltVal val="720"/>
                                          </p:val>
                                        </p:tav>
                                        <p:tav tm="100000">
                                          <p:val>
                                            <p:fltVal val="0"/>
                                          </p:val>
                                        </p:tav>
                                      </p:tavLst>
                                    </p:anim>
                                    <p:anim calcmode="lin" valueType="num">
                                      <p:cBhvr>
                                        <p:cTn id="30" dur="2000" fill="hold"/>
                                        <p:tgtEl>
                                          <p:spTgt spid="11"/>
                                        </p:tgtEl>
                                        <p:attrNameLst>
                                          <p:attrName>ppt_h</p:attrName>
                                        </p:attrNameLst>
                                      </p:cBhvr>
                                      <p:tavLst>
                                        <p:tav tm="0">
                                          <p:val>
                                            <p:fltVal val="0"/>
                                          </p:val>
                                        </p:tav>
                                        <p:tav tm="100000">
                                          <p:val>
                                            <p:strVal val="#ppt_h"/>
                                          </p:val>
                                        </p:tav>
                                      </p:tavLst>
                                    </p:anim>
                                    <p:anim calcmode="lin" valueType="num">
                                      <p:cBhvr>
                                        <p:cTn id="31"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nodeType="clickEffect">
                                  <p:stCondLst>
                                    <p:cond delay="0"/>
                                  </p:stCondLst>
                                  <p:childTnLst>
                                    <p:set>
                                      <p:cBhvr>
                                        <p:cTn id="35" dur="1" fill="hold">
                                          <p:stCondLst>
                                            <p:cond delay="0"/>
                                          </p:stCondLst>
                                        </p:cTn>
                                        <p:tgtEl>
                                          <p:spTgt spid="40966"/>
                                        </p:tgtEl>
                                        <p:attrNameLst>
                                          <p:attrName>style.visibility</p:attrName>
                                        </p:attrNameLst>
                                      </p:cBhvr>
                                      <p:to>
                                        <p:strVal val="visible"/>
                                      </p:to>
                                    </p:set>
                                    <p:animEffect transition="in" filter="fade">
                                      <p:cBhvr>
                                        <p:cTn id="36" dur="770" decel="100000"/>
                                        <p:tgtEl>
                                          <p:spTgt spid="40966"/>
                                        </p:tgtEl>
                                      </p:cBhvr>
                                    </p:animEffect>
                                    <p:animScale>
                                      <p:cBhvr>
                                        <p:cTn id="37" dur="770" decel="100000"/>
                                        <p:tgtEl>
                                          <p:spTgt spid="40966"/>
                                        </p:tgtEl>
                                      </p:cBhvr>
                                      <p:from x="10000" y="10000"/>
                                      <p:to x="200000" y="450000"/>
                                    </p:animScale>
                                    <p:animScale>
                                      <p:cBhvr>
                                        <p:cTn id="38" dur="1230" accel="100000" fill="hold">
                                          <p:stCondLst>
                                            <p:cond delay="770"/>
                                          </p:stCondLst>
                                        </p:cTn>
                                        <p:tgtEl>
                                          <p:spTgt spid="40966"/>
                                        </p:tgtEl>
                                      </p:cBhvr>
                                      <p:from x="200000" y="450000"/>
                                      <p:to x="100000" y="100000"/>
                                    </p:animScale>
                                    <p:set>
                                      <p:cBhvr>
                                        <p:cTn id="39" dur="770" fill="hold"/>
                                        <p:tgtEl>
                                          <p:spTgt spid="40966"/>
                                        </p:tgtEl>
                                        <p:attrNameLst>
                                          <p:attrName>ppt_x</p:attrName>
                                        </p:attrNameLst>
                                      </p:cBhvr>
                                      <p:to>
                                        <p:strVal val="(0.5)"/>
                                      </p:to>
                                    </p:set>
                                    <p:anim from="(0.5)" to="(#ppt_x)" calcmode="lin" valueType="num">
                                      <p:cBhvr>
                                        <p:cTn id="40" dur="1230" accel="100000" fill="hold">
                                          <p:stCondLst>
                                            <p:cond delay="770"/>
                                          </p:stCondLst>
                                        </p:cTn>
                                        <p:tgtEl>
                                          <p:spTgt spid="40966"/>
                                        </p:tgtEl>
                                        <p:attrNameLst>
                                          <p:attrName>ppt_x</p:attrName>
                                        </p:attrNameLst>
                                      </p:cBhvr>
                                    </p:anim>
                                    <p:set>
                                      <p:cBhvr>
                                        <p:cTn id="41" dur="770" fill="hold"/>
                                        <p:tgtEl>
                                          <p:spTgt spid="40966"/>
                                        </p:tgtEl>
                                        <p:attrNameLst>
                                          <p:attrName>ppt_y</p:attrName>
                                        </p:attrNameLst>
                                      </p:cBhvr>
                                      <p:to>
                                        <p:strVal val="(#ppt_y+0.4)"/>
                                      </p:to>
                                    </p:set>
                                    <p:anim from="(#ppt_y+0.4)" to="(#ppt_y)" calcmode="lin" valueType="num">
                                      <p:cBhvr>
                                        <p:cTn id="42" dur="1230" accel="100000" fill="hold">
                                          <p:stCondLst>
                                            <p:cond delay="770"/>
                                          </p:stCondLst>
                                        </p:cTn>
                                        <p:tgtEl>
                                          <p:spTgt spid="409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8991600" cy="6370975"/>
          </a:xfrm>
          <a:prstGeom prst="rect">
            <a:avLst/>
          </a:prstGeom>
          <a:noFill/>
        </p:spPr>
        <p:txBody>
          <a:bodyPr wrap="square" rtlCol="0">
            <a:spAutoFit/>
          </a:bodyPr>
          <a:lstStyle/>
          <a:p>
            <a:pPr marL="342900" indent="-342900">
              <a:buFont typeface="+mj-lt"/>
              <a:buAutoNum type="arabicPeriod"/>
            </a:pPr>
            <a:r>
              <a:rPr lang="en-US" sz="2800" dirty="0" smtClean="0"/>
              <a:t>Not clear how it is different from the previous work. They said that they used more file types and different data set).</a:t>
            </a:r>
          </a:p>
          <a:p>
            <a:pPr marL="342900" indent="-342900">
              <a:buFont typeface="+mj-lt"/>
              <a:buAutoNum type="arabicPeriod"/>
            </a:pPr>
            <a:r>
              <a:rPr lang="en-US" sz="2800" dirty="0" smtClean="0"/>
              <a:t>They didn’t explain well the features vector they used .also how these affect the performance of the algorithm. Which is the most important issue in the experiment.</a:t>
            </a:r>
          </a:p>
          <a:p>
            <a:pPr marL="342900" indent="-342900">
              <a:buFont typeface="+mj-lt"/>
              <a:buAutoNum type="arabicPeriod"/>
            </a:pPr>
            <a:r>
              <a:rPr lang="en-US" sz="2800" dirty="0" smtClean="0"/>
              <a:t>Some times they didn’t mention important information from the literature which is important to make it fair for the comparison with the others.</a:t>
            </a:r>
          </a:p>
          <a:p>
            <a:pPr marL="342900" indent="-342900">
              <a:buFont typeface="+mj-lt"/>
              <a:buAutoNum type="arabicPeriod"/>
            </a:pPr>
            <a:r>
              <a:rPr lang="en-US" sz="2800" dirty="0" smtClean="0"/>
              <a:t>they didn’t apply the other techniques to the same data .</a:t>
            </a:r>
          </a:p>
          <a:p>
            <a:pPr marL="342900" indent="-342900">
              <a:buFont typeface="+mj-lt"/>
              <a:buAutoNum type="arabicPeriod"/>
            </a:pPr>
            <a:r>
              <a:rPr lang="en-US" sz="2800" dirty="0" smtClean="0"/>
              <a:t>It is appear that there is no motivation in there work. Just they try different techniques and claim that they have promised result !!!!!!!!!!!!!!!!!!!!!!!!!!!!!!!!!!</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endParaRPr lang="en-US" dirty="0"/>
          </a:p>
        </p:txBody>
      </p:sp>
      <p:sp>
        <p:nvSpPr>
          <p:cNvPr id="3" name="Rectangle 17"/>
          <p:cNvSpPr txBox="1">
            <a:spLocks noChangeArrowheads="1"/>
          </p:cNvSpPr>
          <p:nvPr/>
        </p:nvSpPr>
        <p:spPr bwMode="auto">
          <a:xfrm>
            <a:off x="533400" y="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Flaws</a:t>
            </a:r>
          </a:p>
        </p:txBody>
      </p:sp>
      <p:sp>
        <p:nvSpPr>
          <p:cNvPr id="4" name="Date Placeholder 3"/>
          <p:cNvSpPr>
            <a:spLocks noGrp="1"/>
          </p:cNvSpPr>
          <p:nvPr>
            <p:ph type="dt" sz="half" idx="10"/>
          </p:nvPr>
        </p:nvSpPr>
        <p:spPr/>
        <p:txBody>
          <a:bodyPr/>
          <a:lstStyle/>
          <a:p>
            <a:fld id="{A1C87D44-2D32-4854-A8A6-857EAF547077}" type="datetime1">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2133600"/>
            <a:ext cx="4648200" cy="1200329"/>
          </a:xfrm>
          <a:prstGeom prst="rect">
            <a:avLst/>
          </a:prstGeom>
          <a:noFill/>
        </p:spPr>
        <p:txBody>
          <a:bodyPr wrap="square" rtlCol="0">
            <a:spAutoFit/>
          </a:bodyPr>
          <a:lstStyle/>
          <a:p>
            <a:r>
              <a:rPr lang="en-US" sz="7200" dirty="0" smtClean="0"/>
              <a:t>Thank you </a:t>
            </a:r>
            <a:endParaRPr lang="en-US" sz="7200" dirty="0"/>
          </a:p>
        </p:txBody>
      </p:sp>
      <p:sp>
        <p:nvSpPr>
          <p:cNvPr id="6" name="Date Placeholder 5"/>
          <p:cNvSpPr>
            <a:spLocks noGrp="1"/>
          </p:cNvSpPr>
          <p:nvPr>
            <p:ph type="dt" sz="half" idx="10"/>
          </p:nvPr>
        </p:nvSpPr>
        <p:spPr/>
        <p:txBody>
          <a:bodyPr/>
          <a:lstStyle/>
          <a:p>
            <a:fld id="{3C56EB9D-C437-465A-A4C5-6C2A15FD2A2F}" type="datetime1">
              <a:rPr lang="en-US" smtClean="0"/>
              <a:pPr/>
              <a:t>10/7/2012</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914400"/>
            <a:ext cx="4648200" cy="1200329"/>
          </a:xfrm>
          <a:prstGeom prst="rect">
            <a:avLst/>
          </a:prstGeom>
          <a:noFill/>
        </p:spPr>
        <p:txBody>
          <a:bodyPr wrap="square" rtlCol="0">
            <a:spAutoFit/>
          </a:bodyPr>
          <a:lstStyle/>
          <a:p>
            <a:r>
              <a:rPr lang="en-US" sz="7200" dirty="0" smtClean="0"/>
              <a:t>Questions</a:t>
            </a:r>
            <a:endParaRPr lang="en-US" sz="7200" dirty="0"/>
          </a:p>
        </p:txBody>
      </p:sp>
      <p:pic>
        <p:nvPicPr>
          <p:cNvPr id="69634" name="Picture 2" descr="http://i5.photobucket.com/albums/y178/WesWoodell/personquestion_1.jpg"/>
          <p:cNvPicPr>
            <a:picLocks noChangeAspect="1" noChangeArrowheads="1"/>
          </p:cNvPicPr>
          <p:nvPr/>
        </p:nvPicPr>
        <p:blipFill>
          <a:blip r:embed="rId2" cstate="print"/>
          <a:srcRect/>
          <a:stretch>
            <a:fillRect/>
          </a:stretch>
        </p:blipFill>
        <p:spPr bwMode="auto">
          <a:xfrm>
            <a:off x="2971800" y="2514600"/>
            <a:ext cx="2952750" cy="3686176"/>
          </a:xfrm>
          <a:prstGeom prst="rect">
            <a:avLst/>
          </a:prstGeom>
          <a:noFill/>
        </p:spPr>
      </p:pic>
      <p:sp>
        <p:nvSpPr>
          <p:cNvPr id="5" name="Date Placeholder 4"/>
          <p:cNvSpPr>
            <a:spLocks noGrp="1"/>
          </p:cNvSpPr>
          <p:nvPr>
            <p:ph type="dt" sz="half" idx="10"/>
          </p:nvPr>
        </p:nvSpPr>
        <p:spPr/>
        <p:txBody>
          <a:bodyPr/>
          <a:lstStyle/>
          <a:p>
            <a:fld id="{A20CC5D5-96A8-49BF-81ED-1D4097766026}" type="datetime1">
              <a:rPr lang="en-US" smtClean="0"/>
              <a:pPr/>
              <a:t>10/7/2012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Terminology(1)</a:t>
            </a:r>
          </a:p>
        </p:txBody>
      </p:sp>
      <p:sp>
        <p:nvSpPr>
          <p:cNvPr id="5" name="TextBox 4"/>
          <p:cNvSpPr txBox="1"/>
          <p:nvPr/>
        </p:nvSpPr>
        <p:spPr>
          <a:xfrm>
            <a:off x="76200" y="917912"/>
            <a:ext cx="9067800" cy="5940088"/>
          </a:xfrm>
          <a:prstGeom prst="rect">
            <a:avLst/>
          </a:prstGeom>
          <a:noFill/>
        </p:spPr>
        <p:txBody>
          <a:bodyPr wrap="square" rtlCol="0">
            <a:spAutoFit/>
          </a:bodyPr>
          <a:lstStyle/>
          <a:p>
            <a:pPr>
              <a:buFont typeface="Arial" pitchFamily="34" charset="0"/>
              <a:buChar char="•"/>
            </a:pPr>
            <a:r>
              <a:rPr lang="en-US" sz="2800" dirty="0" smtClean="0"/>
              <a:t>Natural  Language processing : NLP</a:t>
            </a:r>
          </a:p>
          <a:p>
            <a:r>
              <a:rPr lang="en-US" sz="2800" dirty="0" smtClean="0"/>
              <a:t>is a field of computer science, artificial intelligence, and linguistics concerned with the interactions between computers and human (natural) languages.</a:t>
            </a:r>
          </a:p>
          <a:p>
            <a:endParaRPr lang="en-US" sz="2800" dirty="0" smtClean="0"/>
          </a:p>
          <a:p>
            <a:pPr>
              <a:buFont typeface="Arial" pitchFamily="34" charset="0"/>
              <a:buChar char="•"/>
            </a:pPr>
            <a:r>
              <a:rPr lang="en-US" sz="2800" dirty="0" smtClean="0"/>
              <a:t> Many challenges in NLP involve natural language understanding -- that is, enabling computers to derive meaning from human or natural language input.</a:t>
            </a:r>
          </a:p>
          <a:p>
            <a:pPr>
              <a:buFont typeface="Arial" pitchFamily="34" charset="0"/>
              <a:buChar char="•"/>
            </a:pPr>
            <a:endParaRPr lang="en-US" sz="2800" dirty="0" smtClean="0"/>
          </a:p>
          <a:p>
            <a:pPr>
              <a:buFont typeface="Arial" pitchFamily="34" charset="0"/>
              <a:buChar char="•"/>
            </a:pPr>
            <a:r>
              <a:rPr lang="en-US" sz="2800" dirty="0" smtClean="0"/>
              <a:t>NLP Technology: information extraction , machine translation , vision and language , natural language interface.</a:t>
            </a:r>
          </a:p>
          <a:p>
            <a:endParaRPr lang="en-US" dirty="0" smtClean="0"/>
          </a:p>
          <a:p>
            <a:pPr>
              <a:buFont typeface="Arial" pitchFamily="34" charset="0"/>
              <a:buChar char="•"/>
            </a:pPr>
            <a:endParaRPr lang="en-US" dirty="0" smtClean="0"/>
          </a:p>
          <a:p>
            <a:pPr marL="342900" indent="-342900">
              <a:buFont typeface="+mj-lt"/>
              <a:buAutoNum type="arabicPeriod"/>
            </a:pPr>
            <a:endParaRPr lang="en-US" dirty="0" smtClean="0"/>
          </a:p>
          <a:p>
            <a:pPr marL="342900" indent="-342900"/>
            <a:endParaRPr lang="en-US" dirty="0"/>
          </a:p>
        </p:txBody>
      </p:sp>
      <p:pic>
        <p:nvPicPr>
          <p:cNvPr id="3074" name="Picture 2" descr="http://iplugin.cdac.in/from%20gist/ocr.asp_files/OCR-block-diagram.jpg"/>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p:spPr>
      </p:pic>
      <p:sp>
        <p:nvSpPr>
          <p:cNvPr id="7" name="Date Placeholder 6"/>
          <p:cNvSpPr>
            <a:spLocks noGrp="1"/>
          </p:cNvSpPr>
          <p:nvPr>
            <p:ph type="dt" sz="half" idx="10"/>
          </p:nvPr>
        </p:nvSpPr>
        <p:spPr/>
        <p:txBody>
          <a:bodyPr/>
          <a:lstStyle/>
          <a:p>
            <a:fld id="{11516EFB-58E7-4BA2-BF89-230FC191C5F0}" type="datetime1">
              <a:rPr lang="en-US" smtClean="0"/>
              <a:pPr/>
              <a:t>10/7/2012</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Terminology(2)</a:t>
            </a:r>
          </a:p>
        </p:txBody>
      </p:sp>
      <p:sp>
        <p:nvSpPr>
          <p:cNvPr id="5" name="TextBox 4"/>
          <p:cNvSpPr txBox="1"/>
          <p:nvPr/>
        </p:nvSpPr>
        <p:spPr>
          <a:xfrm>
            <a:off x="0" y="2895600"/>
            <a:ext cx="9144000" cy="3231654"/>
          </a:xfrm>
          <a:prstGeom prst="rect">
            <a:avLst/>
          </a:prstGeom>
          <a:noFill/>
        </p:spPr>
        <p:txBody>
          <a:bodyPr wrap="square" rtlCol="0">
            <a:spAutoFit/>
          </a:bodyPr>
          <a:lstStyle/>
          <a:p>
            <a:pPr>
              <a:buFont typeface="Arial" pitchFamily="34" charset="0"/>
              <a:buChar char="•"/>
            </a:pPr>
            <a:r>
              <a:rPr lang="en-US" sz="2800" dirty="0" smtClean="0"/>
              <a:t>Machine learning :a branch of artificial intelligence</a:t>
            </a:r>
          </a:p>
          <a:p>
            <a:pPr>
              <a:buFont typeface="Arial" pitchFamily="34" charset="0"/>
              <a:buChar char="•"/>
            </a:pPr>
            <a:endParaRPr lang="en-US" sz="2800" dirty="0" smtClean="0"/>
          </a:p>
          <a:p>
            <a:pPr marL="342900" indent="-342900">
              <a:buFont typeface="Arial" pitchFamily="34" charset="0"/>
              <a:buChar char="•"/>
            </a:pPr>
            <a:r>
              <a:rPr lang="en-US" sz="2800" dirty="0" smtClean="0"/>
              <a:t>concerned with the design and development of algorithms that take as input empirical data, and yield patterns or predictions thought to be features of the underlying mechanism that generated the data.</a:t>
            </a:r>
          </a:p>
          <a:p>
            <a:pPr marL="342900" indent="-342900">
              <a:buFont typeface="+mj-lt"/>
              <a:buAutoNum type="arabicPeriod"/>
            </a:pPr>
            <a:endParaRPr lang="en-US" dirty="0" smtClean="0"/>
          </a:p>
          <a:p>
            <a:pPr marL="342900" indent="-342900"/>
            <a:endParaRPr lang="en-US" dirty="0"/>
          </a:p>
        </p:txBody>
      </p:sp>
      <p:pic>
        <p:nvPicPr>
          <p:cNvPr id="2050" name="Picture 2" descr="http://gigaom2.files.wordpress.com/2012/05/machine-learning.jpg"/>
          <p:cNvPicPr>
            <a:picLocks noChangeAspect="1" noChangeArrowheads="1"/>
          </p:cNvPicPr>
          <p:nvPr/>
        </p:nvPicPr>
        <p:blipFill>
          <a:blip r:embed="rId2" cstate="print"/>
          <a:srcRect/>
          <a:stretch>
            <a:fillRect/>
          </a:stretch>
        </p:blipFill>
        <p:spPr bwMode="auto">
          <a:xfrm>
            <a:off x="2819400" y="990600"/>
            <a:ext cx="3619500" cy="1905000"/>
          </a:xfrm>
          <a:prstGeom prst="rect">
            <a:avLst/>
          </a:prstGeom>
          <a:noFill/>
        </p:spPr>
      </p:pic>
      <p:sp>
        <p:nvSpPr>
          <p:cNvPr id="7" name="Date Placeholder 6"/>
          <p:cNvSpPr>
            <a:spLocks noGrp="1"/>
          </p:cNvSpPr>
          <p:nvPr>
            <p:ph type="dt" sz="half" idx="10"/>
          </p:nvPr>
        </p:nvSpPr>
        <p:spPr/>
        <p:txBody>
          <a:bodyPr/>
          <a:lstStyle/>
          <a:p>
            <a:fld id="{C816D82C-DCAE-48FD-8EBE-4792C470BE68}" type="datetime1">
              <a:rPr lang="en-US" smtClean="0"/>
              <a:pPr/>
              <a:t>10/7/2012</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Terminology(3)</a:t>
            </a:r>
          </a:p>
        </p:txBody>
      </p:sp>
      <p:sp>
        <p:nvSpPr>
          <p:cNvPr id="5" name="TextBox 4"/>
          <p:cNvSpPr txBox="1"/>
          <p:nvPr/>
        </p:nvSpPr>
        <p:spPr>
          <a:xfrm>
            <a:off x="0" y="1219200"/>
            <a:ext cx="9144000" cy="4524315"/>
          </a:xfrm>
          <a:prstGeom prst="rect">
            <a:avLst/>
          </a:prstGeom>
          <a:noFill/>
        </p:spPr>
        <p:txBody>
          <a:bodyPr wrap="square" rtlCol="0">
            <a:spAutoFit/>
          </a:bodyPr>
          <a:lstStyle/>
          <a:p>
            <a:pPr marL="342900" indent="-342900">
              <a:buFont typeface="Arial" pitchFamily="34" charset="0"/>
              <a:buChar char="•"/>
            </a:pPr>
            <a:r>
              <a:rPr lang="en-US" sz="2800" b="1" dirty="0" smtClean="0"/>
              <a:t>classification</a:t>
            </a:r>
            <a:r>
              <a:rPr lang="en-US" sz="2800" dirty="0" smtClean="0"/>
              <a:t>  </a:t>
            </a:r>
            <a:r>
              <a:rPr lang="en-US" dirty="0" smtClean="0"/>
              <a:t>: </a:t>
            </a:r>
            <a:r>
              <a:rPr lang="en-US" sz="2800" dirty="0" smtClean="0"/>
              <a:t>is the problem of identifying to which of a set of categories (sub-populations) a new observation belongs, on the basis of a training set of data containing observations (or instances) whose category membership is known.</a:t>
            </a:r>
          </a:p>
          <a:p>
            <a:pPr marL="342900" indent="-342900">
              <a:buFont typeface="Arial" pitchFamily="34" charset="0"/>
              <a:buChar char="•"/>
            </a:pPr>
            <a:endParaRPr lang="en-US" sz="2800" dirty="0" smtClean="0"/>
          </a:p>
          <a:p>
            <a:pPr marL="342900" indent="-342900">
              <a:buFont typeface="Arial" pitchFamily="34" charset="0"/>
              <a:buChar char="•"/>
            </a:pPr>
            <a:r>
              <a:rPr lang="en-US" sz="2800" b="1" dirty="0" smtClean="0"/>
              <a:t>Entropy </a:t>
            </a:r>
            <a:r>
              <a:rPr lang="en-US" sz="2800" dirty="0" smtClean="0"/>
              <a:t> : is a measure of the unpredictability of an information stream , The idea of entropy of information is credited to Shannon who gave a formula to express it.</a:t>
            </a:r>
          </a:p>
          <a:p>
            <a:pPr marL="342900" indent="-342900">
              <a:buFont typeface="Arial" pitchFamily="34" charset="0"/>
              <a:buChar char="•"/>
            </a:pPr>
            <a:endParaRPr lang="en-US" dirty="0" smtClean="0"/>
          </a:p>
          <a:p>
            <a:pPr marL="342900" indent="-342900"/>
            <a:endParaRPr lang="en-US" dirty="0"/>
          </a:p>
        </p:txBody>
      </p:sp>
      <p:sp>
        <p:nvSpPr>
          <p:cNvPr id="7" name="Date Placeholder 6"/>
          <p:cNvSpPr>
            <a:spLocks noGrp="1"/>
          </p:cNvSpPr>
          <p:nvPr>
            <p:ph type="dt" sz="half" idx="10"/>
          </p:nvPr>
        </p:nvSpPr>
        <p:spPr/>
        <p:txBody>
          <a:bodyPr/>
          <a:lstStyle/>
          <a:p>
            <a:fld id="{62930727-D216-4AD1-BFE1-8BECEA3AFB71}" type="datetime1">
              <a:rPr lang="en-US" smtClean="0"/>
              <a:pPr/>
              <a:t>10/7/2012</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Terminology(4)</a:t>
            </a:r>
          </a:p>
        </p:txBody>
      </p:sp>
      <p:sp>
        <p:nvSpPr>
          <p:cNvPr id="4" name="Rectangle 17"/>
          <p:cNvSpPr txBox="1">
            <a:spLocks noChangeArrowheads="1"/>
          </p:cNvSpPr>
          <p:nvPr/>
        </p:nvSpPr>
        <p:spPr bwMode="auto">
          <a:xfrm>
            <a:off x="685800" y="8382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Support vector machines (SVMs)</a:t>
            </a:r>
          </a:p>
        </p:txBody>
      </p:sp>
      <p:sp>
        <p:nvSpPr>
          <p:cNvPr id="7" name="Rectangle 6"/>
          <p:cNvSpPr/>
          <p:nvPr/>
        </p:nvSpPr>
        <p:spPr>
          <a:xfrm>
            <a:off x="228600" y="2304395"/>
            <a:ext cx="8915400" cy="4401205"/>
          </a:xfrm>
          <a:prstGeom prst="rect">
            <a:avLst/>
          </a:prstGeom>
        </p:spPr>
        <p:txBody>
          <a:bodyPr wrap="square">
            <a:spAutoFit/>
          </a:bodyPr>
          <a:lstStyle/>
          <a:p>
            <a:r>
              <a:rPr lang="en-US" sz="2800" dirty="0" smtClean="0"/>
              <a:t>● Represent file fragments as high-dimensional</a:t>
            </a:r>
          </a:p>
          <a:p>
            <a:r>
              <a:rPr lang="en-US" sz="2800" dirty="0" smtClean="0"/>
              <a:t>vectors, where each dimension is some “feature” of the file fragment</a:t>
            </a:r>
          </a:p>
          <a:p>
            <a:endParaRPr lang="en-US" sz="2800" dirty="0" smtClean="0"/>
          </a:p>
          <a:p>
            <a:r>
              <a:rPr lang="en-US" sz="2800" dirty="0" smtClean="0"/>
              <a:t>● During training, SVM takes feature vectors with known file types, and partitions feature space such that each partition corresponds to a file type.</a:t>
            </a:r>
          </a:p>
          <a:p>
            <a:endParaRPr lang="en-US" sz="2800" dirty="0" smtClean="0"/>
          </a:p>
          <a:p>
            <a:r>
              <a:rPr lang="en-US" sz="2800" dirty="0" smtClean="0"/>
              <a:t>● During testing, check into which partition</a:t>
            </a:r>
          </a:p>
          <a:p>
            <a:r>
              <a:rPr lang="en-US" sz="2800" dirty="0" smtClean="0"/>
              <a:t>feature vector falls</a:t>
            </a:r>
            <a:endParaRPr lang="en-US" sz="2800" dirty="0"/>
          </a:p>
        </p:txBody>
      </p:sp>
      <p:sp>
        <p:nvSpPr>
          <p:cNvPr id="8" name="Date Placeholder 7"/>
          <p:cNvSpPr>
            <a:spLocks noGrp="1"/>
          </p:cNvSpPr>
          <p:nvPr>
            <p:ph type="dt" sz="half" idx="10"/>
          </p:nvPr>
        </p:nvSpPr>
        <p:spPr/>
        <p:txBody>
          <a:bodyPr/>
          <a:lstStyle/>
          <a:p>
            <a:fld id="{873919DC-6BE3-4FB1-BA6C-1923DADCA62A}" type="datetime1">
              <a:rPr lang="en-US" smtClean="0"/>
              <a:pPr/>
              <a:t>10/7/2012</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txBox="1">
            <a:spLocks noChangeArrowheads="1"/>
          </p:cNvSpPr>
          <p:nvPr/>
        </p:nvSpPr>
        <p:spPr bwMode="auto">
          <a:xfrm>
            <a:off x="685800" y="152400"/>
            <a:ext cx="7772400" cy="11430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Terminology(5)</a:t>
            </a:r>
          </a:p>
        </p:txBody>
      </p:sp>
      <p:sp>
        <p:nvSpPr>
          <p:cNvPr id="4" name="Rectangle 17"/>
          <p:cNvSpPr txBox="1">
            <a:spLocks noChangeArrowheads="1"/>
          </p:cNvSpPr>
          <p:nvPr/>
        </p:nvSpPr>
        <p:spPr bwMode="auto">
          <a:xfrm>
            <a:off x="685800" y="838200"/>
            <a:ext cx="7772400" cy="838200"/>
          </a:xfrm>
          <a:prstGeom prst="rect">
            <a:avLst/>
          </a:prstGeom>
          <a:noFill/>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a:r>
              <a:rPr lang="en-US" sz="4400" b="1" dirty="0" smtClean="0">
                <a:latin typeface="Tahoma" pitchFamily="34" charset="0"/>
                <a:ea typeface="+mj-ea"/>
                <a:cs typeface="+mj-cs"/>
              </a:rPr>
              <a:t>(SVMs)</a:t>
            </a:r>
          </a:p>
        </p:txBody>
      </p:sp>
      <p:pic>
        <p:nvPicPr>
          <p:cNvPr id="64514" name="Picture 2" descr="http://www.cac.science.ru.nl/people/ustun/SVM.JPG"/>
          <p:cNvPicPr>
            <a:picLocks noChangeAspect="1" noChangeArrowheads="1"/>
          </p:cNvPicPr>
          <p:nvPr/>
        </p:nvPicPr>
        <p:blipFill>
          <a:blip r:embed="rId2" cstate="print"/>
          <a:srcRect/>
          <a:stretch>
            <a:fillRect/>
          </a:stretch>
        </p:blipFill>
        <p:spPr bwMode="auto">
          <a:xfrm>
            <a:off x="1524000" y="1752600"/>
            <a:ext cx="5915025" cy="4705351"/>
          </a:xfrm>
          <a:prstGeom prst="rect">
            <a:avLst/>
          </a:prstGeom>
          <a:noFill/>
        </p:spPr>
      </p:pic>
      <p:sp>
        <p:nvSpPr>
          <p:cNvPr id="8" name="Date Placeholder 7"/>
          <p:cNvSpPr>
            <a:spLocks noGrp="1"/>
          </p:cNvSpPr>
          <p:nvPr>
            <p:ph type="dt" sz="half" idx="10"/>
          </p:nvPr>
        </p:nvSpPr>
        <p:spPr/>
        <p:txBody>
          <a:bodyPr/>
          <a:lstStyle/>
          <a:p>
            <a:fld id="{88B16BBB-1335-4126-B5A4-D0D1FE120215}" type="datetime1">
              <a:rPr lang="en-US" smtClean="0"/>
              <a:pPr/>
              <a:t>10/7/2012</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TotalTime>
  <Words>2026</Words>
  <Application>Microsoft Office PowerPoint</Application>
  <PresentationFormat>عرض على الشاشة (3:4)‏</PresentationFormat>
  <Paragraphs>347</Paragraphs>
  <Slides>42</Slides>
  <Notes>0</Notes>
  <HiddenSlides>0</HiddenSlides>
  <MMClips>0</MMClips>
  <ScaleCrop>false</ScaleCrop>
  <HeadingPairs>
    <vt:vector size="4" baseType="variant">
      <vt:variant>
        <vt:lpstr>سمة</vt:lpstr>
      </vt:variant>
      <vt:variant>
        <vt:i4>1</vt:i4>
      </vt:variant>
      <vt:variant>
        <vt:lpstr>عناوين الشرائح</vt:lpstr>
      </vt:variant>
      <vt:variant>
        <vt:i4>42</vt:i4>
      </vt:variant>
    </vt:vector>
  </HeadingPairs>
  <TitlesOfParts>
    <vt:vector size="43"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aabdulgani</cp:lastModifiedBy>
  <cp:revision>96</cp:revision>
  <dcterms:created xsi:type="dcterms:W3CDTF">2006-08-16T00:00:00Z</dcterms:created>
  <dcterms:modified xsi:type="dcterms:W3CDTF">2012-10-07T07:18:15Z</dcterms:modified>
</cp:coreProperties>
</file>