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7" r:id="rId3"/>
    <p:sldId id="292" r:id="rId4"/>
    <p:sldId id="276" r:id="rId5"/>
    <p:sldId id="258" r:id="rId6"/>
    <p:sldId id="305" r:id="rId7"/>
    <p:sldId id="291" r:id="rId8"/>
    <p:sldId id="279" r:id="rId9"/>
    <p:sldId id="259" r:id="rId10"/>
    <p:sldId id="260" r:id="rId11"/>
    <p:sldId id="278" r:id="rId12"/>
    <p:sldId id="297" r:id="rId13"/>
    <p:sldId id="261" r:id="rId14"/>
    <p:sldId id="262" r:id="rId15"/>
    <p:sldId id="293" r:id="rId16"/>
    <p:sldId id="298" r:id="rId17"/>
    <p:sldId id="299" r:id="rId18"/>
    <p:sldId id="263" r:id="rId19"/>
    <p:sldId id="264" r:id="rId20"/>
    <p:sldId id="265" r:id="rId21"/>
    <p:sldId id="266" r:id="rId22"/>
    <p:sldId id="267" r:id="rId23"/>
    <p:sldId id="280" r:id="rId24"/>
    <p:sldId id="268" r:id="rId25"/>
    <p:sldId id="269" r:id="rId26"/>
    <p:sldId id="301" r:id="rId27"/>
    <p:sldId id="302" r:id="rId28"/>
    <p:sldId id="270" r:id="rId29"/>
    <p:sldId id="271" r:id="rId30"/>
    <p:sldId id="272" r:id="rId31"/>
    <p:sldId id="273" r:id="rId32"/>
    <p:sldId id="275" r:id="rId33"/>
    <p:sldId id="303" r:id="rId34"/>
    <p:sldId id="295" r:id="rId35"/>
    <p:sldId id="281" r:id="rId36"/>
    <p:sldId id="282" r:id="rId37"/>
    <p:sldId id="283" r:id="rId38"/>
    <p:sldId id="284" r:id="rId39"/>
    <p:sldId id="294" r:id="rId40"/>
    <p:sldId id="285" r:id="rId41"/>
    <p:sldId id="286" r:id="rId42"/>
    <p:sldId id="287" r:id="rId43"/>
    <p:sldId id="288" r:id="rId44"/>
    <p:sldId id="274" r:id="rId45"/>
    <p:sldId id="289" r:id="rId46"/>
    <p:sldId id="304" r:id="rId47"/>
    <p:sldId id="296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5FFA-0D6A-4B63-9112-313F17B9F4E4}" type="datetimeFigureOut">
              <a:rPr lang="en-US" smtClean="0"/>
              <a:t>12/4/2012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14135-77E9-4FAF-A822-2ABE4E8DD0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7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1EDDB-EEA4-47D3-95E4-E063F5117B78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A9892-EC47-4003-81C3-B29C69CCEE6B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F346-4B3A-4865-98C6-891BF3212EDB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7CDC-20EA-429C-854A-6292F428B542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4D59-4660-4684-93BA-8E12792AE947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AAEFE-0507-4503-97F4-0BAF73C1E6C8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27B1-A94C-45C1-AEB4-113C44A1264F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6F2A-32E2-4446-8D45-70B22934E27C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C060-BF3F-4E73-BDC2-F2B8A4BB6AAF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3AC1-EEF6-477A-ADB3-4AA4A012BDCC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9034-47EB-4157-B55D-F540AFF9977C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7D685BD-840F-456A-9005-8F2ACC6CE0A0}" type="datetime1">
              <a:rPr lang="en-US" smtClean="0"/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05EDBC7-C8E5-4790-8DEE-C43F85F161F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Forensics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003920"/>
          </a:xfrm>
        </p:spPr>
        <p:txBody>
          <a:bodyPr/>
          <a:lstStyle/>
          <a:p>
            <a:r>
              <a:rPr lang="en-IN" dirty="0"/>
              <a:t>Extending Authorship Analysis</a:t>
            </a:r>
          </a:p>
          <a:p>
            <a:r>
              <a:rPr lang="en-IN" dirty="0" smtClean="0"/>
              <a:t>Techniques to </a:t>
            </a:r>
            <a:r>
              <a:rPr lang="en-IN" dirty="0"/>
              <a:t>Computer Programs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65313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i="1" dirty="0" smtClean="0"/>
              <a:t>Presented </a:t>
            </a:r>
            <a:r>
              <a:rPr lang="en-IN" sz="2000" i="1" dirty="0" smtClean="0"/>
              <a:t>by:</a:t>
            </a:r>
          </a:p>
          <a:p>
            <a:r>
              <a:rPr lang="en-IN" sz="2000" b="1" dirty="0" smtClean="0"/>
              <a:t>Mohammed Younus Siddiqui</a:t>
            </a:r>
          </a:p>
          <a:p>
            <a:r>
              <a:rPr lang="en-IN" sz="2000" dirty="0" smtClean="0"/>
              <a:t>201103270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86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Source code is more formal and </a:t>
            </a:r>
            <a:r>
              <a:rPr lang="en-IN" sz="2800" b="1" dirty="0"/>
              <a:t>restrictive</a:t>
            </a:r>
            <a:r>
              <a:rPr lang="en-IN" sz="2800" dirty="0"/>
              <a:t> </a:t>
            </a:r>
            <a:r>
              <a:rPr lang="en-IN" sz="2800" dirty="0" smtClean="0"/>
              <a:t>than </a:t>
            </a:r>
            <a:r>
              <a:rPr lang="en-IN" sz="2800" dirty="0"/>
              <a:t>spoken or written </a:t>
            </a:r>
            <a:r>
              <a:rPr lang="en-IN" sz="2800" dirty="0" smtClean="0"/>
              <a:t>languages.</a:t>
            </a:r>
          </a:p>
          <a:p>
            <a:pPr marL="0" indent="0">
              <a:buNone/>
            </a:pPr>
            <a:endParaRPr lang="en-IN" sz="2800" dirty="0"/>
          </a:p>
          <a:p>
            <a:r>
              <a:rPr lang="en-IN" sz="2800" dirty="0" smtClean="0"/>
              <a:t>However</a:t>
            </a:r>
            <a:r>
              <a:rPr lang="en-IN" sz="2800" dirty="0"/>
              <a:t>, computer programmers still </a:t>
            </a:r>
            <a:r>
              <a:rPr lang="en-IN" sz="2800" dirty="0" smtClean="0"/>
              <a:t>have </a:t>
            </a:r>
            <a:r>
              <a:rPr lang="en-IN" sz="2800" dirty="0"/>
              <a:t>a large degree of </a:t>
            </a:r>
            <a:r>
              <a:rPr lang="en-IN" sz="2800" b="1" dirty="0" smtClean="0"/>
              <a:t>flexibility</a:t>
            </a:r>
            <a:r>
              <a:rPr lang="en-IN" sz="2800" dirty="0" smtClean="0"/>
              <a:t> when writing </a:t>
            </a:r>
            <a:r>
              <a:rPr lang="en-IN" sz="2800" dirty="0"/>
              <a:t>a program to achieve a particular </a:t>
            </a:r>
            <a:r>
              <a:rPr lang="en-IN" sz="2800" dirty="0" smtClean="0"/>
              <a:t>function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36712"/>
            <a:ext cx="892210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514899"/>
            <a:ext cx="8229600" cy="1370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26640" y="5003884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Source Code 2: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3265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Source Code 1:</a:t>
            </a:r>
            <a:endParaRPr lang="en-US" sz="2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/>
              <a:t>The </a:t>
            </a:r>
            <a:r>
              <a:rPr lang="en-IN" sz="2800" b="1" dirty="0" smtClean="0"/>
              <a:t>stylistic differences </a:t>
            </a:r>
            <a:r>
              <a:rPr lang="en-IN" sz="2800" dirty="0"/>
              <a:t>include the use </a:t>
            </a:r>
            <a:r>
              <a:rPr lang="en-IN" sz="2800" dirty="0" smtClean="0"/>
              <a:t>of comments, </a:t>
            </a:r>
            <a:r>
              <a:rPr lang="en-IN" sz="2800" dirty="0"/>
              <a:t>variable </a:t>
            </a:r>
            <a:r>
              <a:rPr lang="en-IN" sz="2800" dirty="0" smtClean="0"/>
              <a:t>names, use of white </a:t>
            </a:r>
            <a:r>
              <a:rPr lang="en-IN" sz="2800" dirty="0"/>
              <a:t>space, </a:t>
            </a:r>
            <a:r>
              <a:rPr lang="en-IN" sz="2800" dirty="0" smtClean="0"/>
              <a:t>indentation</a:t>
            </a:r>
            <a:r>
              <a:rPr lang="en-IN" sz="2800" dirty="0"/>
              <a:t>, </a:t>
            </a:r>
            <a:r>
              <a:rPr lang="en-IN" sz="2800" dirty="0" smtClean="0"/>
              <a:t>and the  </a:t>
            </a:r>
            <a:r>
              <a:rPr lang="en-IN" sz="2800" dirty="0"/>
              <a:t>levels </a:t>
            </a:r>
            <a:r>
              <a:rPr lang="en-IN" sz="2800" dirty="0" smtClean="0"/>
              <a:t>of readability </a:t>
            </a:r>
            <a:r>
              <a:rPr lang="en-IN" sz="2800" dirty="0"/>
              <a:t>in each function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These fragments are obviously </a:t>
            </a:r>
            <a:r>
              <a:rPr lang="en-IN" sz="2800" b="1" dirty="0" smtClean="0"/>
              <a:t>far too </a:t>
            </a:r>
            <a:r>
              <a:rPr lang="en-IN" sz="2800" b="1" dirty="0"/>
              <a:t>short </a:t>
            </a:r>
            <a:r>
              <a:rPr lang="en-IN" sz="2800" dirty="0"/>
              <a:t>to </a:t>
            </a:r>
            <a:r>
              <a:rPr lang="en-IN" sz="2800" dirty="0" smtClean="0"/>
              <a:t>make any substantial </a:t>
            </a:r>
            <a:r>
              <a:rPr lang="en-IN" sz="2800" dirty="0"/>
              <a:t>claims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They </a:t>
            </a:r>
            <a:r>
              <a:rPr lang="en-IN" sz="2800" dirty="0"/>
              <a:t>do </a:t>
            </a:r>
            <a:r>
              <a:rPr lang="en-IN" sz="2800" dirty="0" smtClean="0"/>
              <a:t>illustrate the </a:t>
            </a:r>
            <a:r>
              <a:rPr lang="en-IN" sz="2800" b="1" dirty="0" smtClean="0"/>
              <a:t>ability</a:t>
            </a:r>
            <a:r>
              <a:rPr lang="en-IN" sz="2800" dirty="0" smtClean="0"/>
              <a:t> for </a:t>
            </a:r>
            <a:r>
              <a:rPr lang="en-IN" sz="2800" dirty="0"/>
              <a:t>programmers </a:t>
            </a:r>
            <a:r>
              <a:rPr lang="en-IN" sz="2800" dirty="0" smtClean="0"/>
              <a:t>to </a:t>
            </a:r>
            <a:r>
              <a:rPr lang="en-IN" sz="2800" b="1" dirty="0" smtClean="0"/>
              <a:t>write</a:t>
            </a:r>
            <a:r>
              <a:rPr lang="en-IN" sz="2800" dirty="0" smtClean="0"/>
              <a:t> programs in </a:t>
            </a:r>
            <a:r>
              <a:rPr lang="en-IN" sz="2800" dirty="0"/>
              <a:t>a </a:t>
            </a:r>
            <a:r>
              <a:rPr lang="en-IN" sz="2800" dirty="0" smtClean="0"/>
              <a:t>significantly </a:t>
            </a:r>
            <a:r>
              <a:rPr lang="en-IN" sz="2800" b="1" dirty="0" smtClean="0"/>
              <a:t>different</a:t>
            </a:r>
            <a:r>
              <a:rPr lang="en-IN" sz="2800" dirty="0" smtClean="0"/>
              <a:t> manner to </a:t>
            </a:r>
            <a:r>
              <a:rPr lang="en-IN" sz="2800" dirty="0"/>
              <a:t>another </a:t>
            </a:r>
            <a:r>
              <a:rPr lang="en-IN" sz="2800" dirty="0" smtClean="0"/>
              <a:t>programmer.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3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Flexibility includes:</a:t>
            </a:r>
          </a:p>
          <a:p>
            <a:pPr lvl="1"/>
            <a:r>
              <a:rPr lang="en-IN" sz="2400" b="1" dirty="0"/>
              <a:t>manner</a:t>
            </a:r>
            <a:r>
              <a:rPr lang="en-IN" sz="2400" dirty="0"/>
              <a:t> </a:t>
            </a:r>
            <a:r>
              <a:rPr lang="en-IN" sz="2400" dirty="0" smtClean="0"/>
              <a:t>in which the task is achieved</a:t>
            </a:r>
          </a:p>
          <a:p>
            <a:pPr lvl="1"/>
            <a:r>
              <a:rPr lang="en-IN" sz="2400" dirty="0" smtClean="0"/>
              <a:t>the </a:t>
            </a:r>
            <a:r>
              <a:rPr lang="en-IN" sz="2400" b="1" dirty="0" smtClean="0"/>
              <a:t>way</a:t>
            </a:r>
            <a:r>
              <a:rPr lang="en-IN" sz="2400" dirty="0" smtClean="0"/>
              <a:t> that </a:t>
            </a:r>
            <a:r>
              <a:rPr lang="en-IN" sz="2400" dirty="0"/>
              <a:t>the </a:t>
            </a:r>
            <a:r>
              <a:rPr lang="en-IN" sz="2400" dirty="0" smtClean="0"/>
              <a:t>source </a:t>
            </a:r>
            <a:r>
              <a:rPr lang="en-IN" sz="2400" dirty="0"/>
              <a:t>code </a:t>
            </a:r>
            <a:r>
              <a:rPr lang="en-IN" sz="2400" dirty="0" smtClean="0"/>
              <a:t>is </a:t>
            </a:r>
            <a:r>
              <a:rPr lang="en-IN" sz="2400" dirty="0"/>
              <a:t>presented </a:t>
            </a:r>
            <a:r>
              <a:rPr lang="en-IN" sz="2400" dirty="0" smtClean="0"/>
              <a:t>in </a:t>
            </a:r>
            <a:r>
              <a:rPr lang="en-IN" sz="2400" dirty="0"/>
              <a:t>terms </a:t>
            </a:r>
            <a:r>
              <a:rPr lang="en-IN" sz="2400" dirty="0" smtClean="0"/>
              <a:t>of layout</a:t>
            </a:r>
          </a:p>
          <a:p>
            <a:pPr lvl="1"/>
            <a:r>
              <a:rPr lang="en-IN" sz="2400" dirty="0" smtClean="0"/>
              <a:t>the </a:t>
            </a:r>
            <a:r>
              <a:rPr lang="en-IN" sz="2400" b="1" dirty="0" smtClean="0"/>
              <a:t>stylistic</a:t>
            </a:r>
            <a:r>
              <a:rPr lang="en-IN" sz="2400" dirty="0" smtClean="0"/>
              <a:t> manner in which code is written</a:t>
            </a:r>
          </a:p>
          <a:p>
            <a:pPr lvl="1"/>
            <a:endParaRPr lang="en-IN" sz="2400" dirty="0"/>
          </a:p>
          <a:p>
            <a:r>
              <a:rPr lang="en-IN" sz="2800" dirty="0" smtClean="0"/>
              <a:t>Other </a:t>
            </a:r>
            <a:r>
              <a:rPr lang="en-IN" sz="2800" dirty="0"/>
              <a:t>flexibilities include selecting:</a:t>
            </a:r>
          </a:p>
          <a:p>
            <a:pPr lvl="1"/>
            <a:r>
              <a:rPr lang="en-IN" sz="2400" dirty="0" smtClean="0"/>
              <a:t>the </a:t>
            </a:r>
            <a:r>
              <a:rPr lang="en-IN" sz="2400" dirty="0"/>
              <a:t>computer platform</a:t>
            </a:r>
          </a:p>
          <a:p>
            <a:pPr lvl="1"/>
            <a:r>
              <a:rPr lang="en-IN" sz="2400" dirty="0" smtClean="0"/>
              <a:t>programming </a:t>
            </a:r>
            <a:r>
              <a:rPr lang="en-IN" sz="2400" dirty="0"/>
              <a:t>language</a:t>
            </a:r>
          </a:p>
          <a:p>
            <a:pPr lvl="1"/>
            <a:r>
              <a:rPr lang="en-IN" sz="2400" dirty="0" smtClean="0"/>
              <a:t>compiler</a:t>
            </a:r>
            <a:endParaRPr lang="en-IN" sz="2400" dirty="0"/>
          </a:p>
          <a:p>
            <a:pPr lvl="1"/>
            <a:r>
              <a:rPr lang="en-IN" sz="2400" dirty="0" smtClean="0"/>
              <a:t>text </a:t>
            </a:r>
            <a:r>
              <a:rPr lang="en-IN" sz="2400" dirty="0"/>
              <a:t>editor to be </a:t>
            </a:r>
            <a:r>
              <a:rPr lang="en-IN" sz="2400" dirty="0" smtClean="0"/>
              <a:t>used</a:t>
            </a:r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5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Applicability for Forensics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b="1" dirty="0"/>
              <a:t>Features</a:t>
            </a:r>
            <a:r>
              <a:rPr lang="en-IN" sz="2800" dirty="0"/>
              <a:t> of a computer </a:t>
            </a:r>
            <a:r>
              <a:rPr lang="en-IN" sz="2800" b="1" dirty="0"/>
              <a:t>program</a:t>
            </a:r>
            <a:r>
              <a:rPr lang="en-IN" sz="2800" dirty="0"/>
              <a:t> (algorithm, layout, </a:t>
            </a:r>
            <a:r>
              <a:rPr lang="en-IN" sz="2800" dirty="0" smtClean="0"/>
              <a:t>style</a:t>
            </a:r>
            <a:r>
              <a:rPr lang="en-IN" sz="2800" dirty="0"/>
              <a:t>, and environment) can be </a:t>
            </a:r>
            <a:r>
              <a:rPr lang="en-IN" sz="2800" b="1" dirty="0"/>
              <a:t>specific</a:t>
            </a:r>
            <a:r>
              <a:rPr lang="en-IN" sz="2800" dirty="0"/>
              <a:t> to certain </a:t>
            </a:r>
            <a:r>
              <a:rPr lang="en-IN" sz="2800" dirty="0" smtClean="0"/>
              <a:t>programmers </a:t>
            </a:r>
            <a:r>
              <a:rPr lang="en-IN" sz="2800" dirty="0"/>
              <a:t>or types of </a:t>
            </a:r>
            <a:r>
              <a:rPr lang="en-IN" sz="2800" b="1" dirty="0" smtClean="0"/>
              <a:t>programmer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Particular </a:t>
            </a:r>
            <a:r>
              <a:rPr lang="en-IN" sz="2800" b="1" dirty="0"/>
              <a:t>combinations</a:t>
            </a:r>
            <a:r>
              <a:rPr lang="en-IN" sz="2800" dirty="0"/>
              <a:t> of </a:t>
            </a:r>
            <a:r>
              <a:rPr lang="en-IN" sz="2800" b="1" dirty="0"/>
              <a:t>features</a:t>
            </a:r>
            <a:r>
              <a:rPr lang="en-IN" sz="2800" dirty="0"/>
              <a:t> and </a:t>
            </a:r>
            <a:r>
              <a:rPr lang="en-IN" sz="2800" dirty="0" smtClean="0"/>
              <a:t>programming </a:t>
            </a:r>
            <a:r>
              <a:rPr lang="en-IN" sz="2800" b="1" dirty="0" smtClean="0"/>
              <a:t>idioms</a:t>
            </a:r>
            <a:r>
              <a:rPr lang="en-IN" sz="2800" dirty="0" smtClean="0"/>
              <a:t> </a:t>
            </a:r>
            <a:r>
              <a:rPr lang="en-IN" sz="2800" dirty="0"/>
              <a:t>can make up a </a:t>
            </a:r>
            <a:r>
              <a:rPr lang="en-IN" sz="2800" b="1" dirty="0"/>
              <a:t>programmer’s</a:t>
            </a:r>
            <a:r>
              <a:rPr lang="en-IN" sz="2800" dirty="0"/>
              <a:t> </a:t>
            </a:r>
            <a:r>
              <a:rPr lang="en-IN" sz="2800" dirty="0" smtClean="0"/>
              <a:t>problem solving </a:t>
            </a:r>
            <a:r>
              <a:rPr lang="en-IN" sz="2800" b="1" dirty="0" smtClean="0"/>
              <a:t>vocabulary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Therefore</a:t>
            </a:r>
            <a:r>
              <a:rPr lang="en-IN" sz="2800" dirty="0"/>
              <a:t>, computer programs contain some </a:t>
            </a:r>
            <a:r>
              <a:rPr lang="en-IN" sz="2800" b="1" dirty="0"/>
              <a:t>degree </a:t>
            </a:r>
            <a:r>
              <a:rPr lang="en-IN" sz="2800" b="1" dirty="0" smtClean="0"/>
              <a:t>of </a:t>
            </a:r>
            <a:r>
              <a:rPr lang="en-IN" sz="2800" b="1" dirty="0"/>
              <a:t>information </a:t>
            </a:r>
            <a:r>
              <a:rPr lang="en-IN" sz="2800" dirty="0"/>
              <a:t>that provides </a:t>
            </a:r>
            <a:r>
              <a:rPr lang="en-IN" sz="2800" b="1" dirty="0"/>
              <a:t>evidence</a:t>
            </a:r>
            <a:r>
              <a:rPr lang="en-IN" sz="2800" dirty="0"/>
              <a:t> of the author’s </a:t>
            </a:r>
            <a:r>
              <a:rPr lang="en-IN" sz="2800" b="1" dirty="0" smtClean="0"/>
              <a:t>identity</a:t>
            </a:r>
            <a:r>
              <a:rPr lang="en-IN" sz="2800" dirty="0" smtClean="0"/>
              <a:t> </a:t>
            </a:r>
            <a:r>
              <a:rPr lang="en-IN" sz="2800" dirty="0"/>
              <a:t>and </a:t>
            </a:r>
            <a:r>
              <a:rPr lang="en-IN" sz="2800" b="1" dirty="0" smtClean="0"/>
              <a:t>characteristics</a:t>
            </a:r>
            <a:r>
              <a:rPr lang="en-IN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Forensics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3200" dirty="0" smtClean="0"/>
          </a:p>
          <a:p>
            <a:pPr marL="0" indent="0">
              <a:buNone/>
            </a:pPr>
            <a:endParaRPr lang="en-IN" sz="3200" dirty="0" smtClean="0"/>
          </a:p>
          <a:p>
            <a:pPr marL="0" indent="0">
              <a:buNone/>
            </a:pPr>
            <a:r>
              <a:rPr lang="en-IN" sz="3200" dirty="0" smtClean="0"/>
              <a:t>It refers to </a:t>
            </a:r>
            <a:r>
              <a:rPr lang="en-IN" sz="3200" dirty="0"/>
              <a:t>the use of </a:t>
            </a:r>
            <a:r>
              <a:rPr lang="en-IN" sz="3200" dirty="0" smtClean="0"/>
              <a:t>measurements from </a:t>
            </a:r>
            <a:r>
              <a:rPr lang="en-IN" sz="3200" dirty="0"/>
              <a:t>software source code, </a:t>
            </a:r>
            <a:r>
              <a:rPr lang="en-IN" sz="3200" dirty="0" smtClean="0"/>
              <a:t>or object code </a:t>
            </a:r>
            <a:r>
              <a:rPr lang="en-IN" sz="3200" dirty="0"/>
              <a:t>for  some legal </a:t>
            </a:r>
            <a:r>
              <a:rPr lang="en-IN" sz="3200" dirty="0" smtClean="0"/>
              <a:t>or official purpose</a:t>
            </a:r>
            <a:r>
              <a:rPr lang="en-IN" sz="3200" dirty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1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Authorship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800" dirty="0"/>
              <a:t>The </a:t>
            </a:r>
            <a:r>
              <a:rPr lang="en-IN" sz="2800" dirty="0" smtClean="0"/>
              <a:t>four principal aspects </a:t>
            </a:r>
            <a:r>
              <a:rPr lang="en-IN" sz="2800" dirty="0"/>
              <a:t>of </a:t>
            </a:r>
            <a:r>
              <a:rPr lang="en-IN" sz="2800" dirty="0" smtClean="0"/>
              <a:t>authorship analysis that can be applied to software source code, and that </a:t>
            </a:r>
            <a:r>
              <a:rPr lang="en-IN" sz="2800" dirty="0"/>
              <a:t>are </a:t>
            </a:r>
            <a:r>
              <a:rPr lang="en-IN" sz="2800" dirty="0" smtClean="0"/>
              <a:t>of interest </a:t>
            </a:r>
            <a:r>
              <a:rPr lang="en-IN" sz="2800" dirty="0"/>
              <a:t>to </a:t>
            </a:r>
            <a:r>
              <a:rPr lang="en-IN" sz="2800" dirty="0" smtClean="0"/>
              <a:t>the discipline of  </a:t>
            </a:r>
            <a:r>
              <a:rPr lang="en-IN" sz="2800" dirty="0"/>
              <a:t>software </a:t>
            </a:r>
            <a:r>
              <a:rPr lang="en-IN" sz="2800" dirty="0" smtClean="0"/>
              <a:t>forensics</a:t>
            </a:r>
            <a:r>
              <a:rPr lang="en-IN" sz="2800" dirty="0"/>
              <a:t>, </a:t>
            </a:r>
            <a:r>
              <a:rPr lang="en-IN" sz="2800" dirty="0" smtClean="0"/>
              <a:t>are as follows:</a:t>
            </a:r>
          </a:p>
          <a:p>
            <a:pPr marL="0" indent="0">
              <a:buNone/>
            </a:pPr>
            <a:endParaRPr lang="en-IN" sz="2800" dirty="0" smtClean="0"/>
          </a:p>
          <a:p>
            <a:r>
              <a:rPr lang="en-IN" sz="2800" dirty="0"/>
              <a:t>Author </a:t>
            </a:r>
            <a:r>
              <a:rPr lang="en-IN" sz="2800" dirty="0" smtClean="0"/>
              <a:t>discrimination</a:t>
            </a:r>
            <a:endParaRPr lang="en-IN" sz="2800" dirty="0"/>
          </a:p>
          <a:p>
            <a:r>
              <a:rPr lang="en-IN" sz="2800" dirty="0"/>
              <a:t>Author  </a:t>
            </a:r>
            <a:r>
              <a:rPr lang="en-IN" sz="2800" dirty="0" smtClean="0"/>
              <a:t>identification</a:t>
            </a:r>
          </a:p>
          <a:p>
            <a:r>
              <a:rPr lang="en-IN" sz="2800" dirty="0"/>
              <a:t>Author  </a:t>
            </a:r>
            <a:r>
              <a:rPr lang="en-IN" sz="2800" dirty="0" smtClean="0"/>
              <a:t>characterisation</a:t>
            </a:r>
          </a:p>
          <a:p>
            <a:r>
              <a:rPr lang="en-IN" sz="2800" dirty="0"/>
              <a:t>Author  intent  determination</a:t>
            </a:r>
          </a:p>
          <a:p>
            <a:endParaRPr lang="en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2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Author D</a:t>
            </a:r>
            <a:r>
              <a:rPr lang="en-IN" dirty="0" smtClean="0"/>
              <a:t>iscrimination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IN" sz="3200" dirty="0"/>
              <a:t>T</a:t>
            </a:r>
            <a:r>
              <a:rPr lang="en-IN" sz="3200" dirty="0" smtClean="0"/>
              <a:t>ask </a:t>
            </a:r>
            <a:r>
              <a:rPr lang="en-IN" sz="3200" dirty="0"/>
              <a:t>of </a:t>
            </a:r>
            <a:r>
              <a:rPr lang="en-IN" sz="3200" b="1" dirty="0"/>
              <a:t>deciding</a:t>
            </a:r>
            <a:r>
              <a:rPr lang="en-IN" sz="3200" dirty="0"/>
              <a:t> whether some pieces of </a:t>
            </a:r>
            <a:r>
              <a:rPr lang="en-IN" sz="3200" dirty="0" smtClean="0"/>
              <a:t>code </a:t>
            </a:r>
            <a:r>
              <a:rPr lang="en-IN" sz="3200" dirty="0"/>
              <a:t>were written by a </a:t>
            </a:r>
            <a:r>
              <a:rPr lang="en-IN" sz="3200" b="1" dirty="0"/>
              <a:t>single</a:t>
            </a:r>
            <a:r>
              <a:rPr lang="en-IN" sz="3200" dirty="0"/>
              <a:t> author or by </a:t>
            </a:r>
            <a:r>
              <a:rPr lang="en-IN" sz="3200" b="1" dirty="0" smtClean="0"/>
              <a:t>different</a:t>
            </a:r>
            <a:r>
              <a:rPr lang="en-IN" sz="3200" dirty="0" smtClean="0"/>
              <a:t> </a:t>
            </a:r>
            <a:r>
              <a:rPr lang="en-IN" sz="3200" dirty="0"/>
              <a:t>authors</a:t>
            </a:r>
            <a:r>
              <a:rPr lang="en-IN" sz="3200" dirty="0" smtClean="0"/>
              <a:t>.</a:t>
            </a:r>
          </a:p>
          <a:p>
            <a:pPr lvl="1"/>
            <a:endParaRPr lang="en-IN" sz="3200" dirty="0"/>
          </a:p>
          <a:p>
            <a:pPr lvl="1"/>
            <a:r>
              <a:rPr lang="en-IN" sz="3200" dirty="0" smtClean="0"/>
              <a:t>Calculation </a:t>
            </a:r>
            <a:r>
              <a:rPr lang="en-IN" sz="3200" dirty="0"/>
              <a:t>of some </a:t>
            </a:r>
            <a:r>
              <a:rPr lang="en-IN" sz="3200" b="1" dirty="0"/>
              <a:t>similarity</a:t>
            </a:r>
            <a:r>
              <a:rPr lang="en-IN" sz="3200" dirty="0"/>
              <a:t> between the </a:t>
            </a:r>
            <a:r>
              <a:rPr lang="en-IN" sz="3200" b="1" dirty="0" smtClean="0"/>
              <a:t>two</a:t>
            </a:r>
            <a:r>
              <a:rPr lang="en-IN" sz="3200" dirty="0" smtClean="0"/>
              <a:t> </a:t>
            </a:r>
            <a:r>
              <a:rPr lang="en-IN" sz="3200" dirty="0"/>
              <a:t>or more </a:t>
            </a:r>
            <a:r>
              <a:rPr lang="en-IN" sz="3200" b="1" dirty="0"/>
              <a:t>pieces</a:t>
            </a:r>
            <a:r>
              <a:rPr lang="en-IN" sz="3200" dirty="0"/>
              <a:t> of code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3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Author I</a:t>
            </a:r>
            <a:r>
              <a:rPr lang="en-IN" dirty="0" smtClean="0"/>
              <a:t>dentification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N" sz="3200" dirty="0"/>
              <a:t>D</a:t>
            </a:r>
            <a:r>
              <a:rPr lang="en-IN" sz="3200" dirty="0" smtClean="0"/>
              <a:t>etermine </a:t>
            </a:r>
            <a:r>
              <a:rPr lang="en-IN" sz="3200" dirty="0"/>
              <a:t>the </a:t>
            </a:r>
            <a:r>
              <a:rPr lang="en-IN" sz="3200" b="1" dirty="0"/>
              <a:t>likelihood</a:t>
            </a:r>
            <a:r>
              <a:rPr lang="en-IN" sz="3200" dirty="0"/>
              <a:t> of a particular </a:t>
            </a:r>
            <a:r>
              <a:rPr lang="en-IN" sz="3200" b="1" dirty="0" smtClean="0"/>
              <a:t>author</a:t>
            </a:r>
            <a:r>
              <a:rPr lang="en-IN" sz="3200" dirty="0" smtClean="0"/>
              <a:t> </a:t>
            </a:r>
            <a:r>
              <a:rPr lang="en-IN" sz="3200" dirty="0"/>
              <a:t>having </a:t>
            </a:r>
            <a:r>
              <a:rPr lang="en-IN" sz="3200" b="1" dirty="0"/>
              <a:t>written</a:t>
            </a:r>
            <a:r>
              <a:rPr lang="en-IN" sz="3200" dirty="0"/>
              <a:t> some piece(s) of </a:t>
            </a:r>
            <a:r>
              <a:rPr lang="en-IN" sz="3200" dirty="0" smtClean="0"/>
              <a:t>code</a:t>
            </a:r>
          </a:p>
          <a:p>
            <a:pPr lvl="1"/>
            <a:endParaRPr lang="en-IN" sz="3200" dirty="0"/>
          </a:p>
          <a:p>
            <a:pPr lvl="1"/>
            <a:r>
              <a:rPr lang="en-IN" sz="3200" dirty="0" smtClean="0"/>
              <a:t>Usually </a:t>
            </a:r>
            <a:r>
              <a:rPr lang="en-IN" sz="3200" dirty="0"/>
              <a:t>based on other code samples from </a:t>
            </a:r>
            <a:r>
              <a:rPr lang="en-IN" sz="3200" dirty="0" smtClean="0"/>
              <a:t>that </a:t>
            </a:r>
            <a:r>
              <a:rPr lang="en-IN" sz="3200" dirty="0"/>
              <a:t>programmer. Example: a virus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2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Source Code</a:t>
            </a:r>
          </a:p>
          <a:p>
            <a:r>
              <a:rPr lang="en-US" dirty="0" smtClean="0"/>
              <a:t>Software Forensics</a:t>
            </a:r>
          </a:p>
          <a:p>
            <a:pPr lvl="1"/>
            <a:r>
              <a:rPr lang="en-US" dirty="0" smtClean="0"/>
              <a:t>Authorship Analysis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Different Types of Code</a:t>
            </a:r>
            <a:endParaRPr lang="en-US" dirty="0" smtClean="0"/>
          </a:p>
          <a:p>
            <a:r>
              <a:rPr lang="en-US" dirty="0" smtClean="0"/>
              <a:t>Case Studies</a:t>
            </a:r>
          </a:p>
          <a:p>
            <a:pPr lvl="1"/>
            <a:r>
              <a:rPr lang="en-IN" dirty="0" smtClean="0"/>
              <a:t>Internet Worm</a:t>
            </a:r>
          </a:p>
          <a:p>
            <a:pPr lvl="1"/>
            <a:r>
              <a:rPr lang="en-IN" dirty="0" smtClean="0"/>
              <a:t>WANK and OILZ Worm</a:t>
            </a:r>
            <a:endParaRPr lang="en-IN" dirty="0" smtClean="0"/>
          </a:p>
          <a:p>
            <a:r>
              <a:rPr lang="en-IN" dirty="0" smtClean="0"/>
              <a:t>Conclusion</a:t>
            </a:r>
          </a:p>
          <a:p>
            <a:r>
              <a:rPr lang="en-IN" dirty="0" smtClean="0"/>
              <a:t>Future Work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7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Author C</a:t>
            </a:r>
            <a:r>
              <a:rPr lang="en-IN" dirty="0" smtClean="0"/>
              <a:t>haracterization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N" sz="3200" dirty="0"/>
              <a:t>D</a:t>
            </a:r>
            <a:r>
              <a:rPr lang="en-IN" sz="3200" dirty="0" smtClean="0"/>
              <a:t>etermining </a:t>
            </a:r>
            <a:r>
              <a:rPr lang="en-IN" sz="3200" dirty="0"/>
              <a:t>some </a:t>
            </a:r>
            <a:r>
              <a:rPr lang="en-IN" sz="3200" b="1" dirty="0"/>
              <a:t>characteristics</a:t>
            </a:r>
            <a:r>
              <a:rPr lang="en-IN" sz="3200" dirty="0"/>
              <a:t> of the </a:t>
            </a:r>
            <a:r>
              <a:rPr lang="en-IN" sz="3200" dirty="0" smtClean="0"/>
              <a:t>programmer</a:t>
            </a:r>
          </a:p>
          <a:p>
            <a:pPr marL="274320" lvl="1" indent="0">
              <a:buNone/>
            </a:pPr>
            <a:endParaRPr lang="en-IN" sz="3200" dirty="0"/>
          </a:p>
          <a:p>
            <a:pPr lvl="1"/>
            <a:r>
              <a:rPr lang="en-IN" sz="3200" dirty="0" smtClean="0"/>
              <a:t>Example</a:t>
            </a:r>
            <a:r>
              <a:rPr lang="en-IN" sz="3200" dirty="0"/>
              <a:t>: particular educational </a:t>
            </a:r>
            <a:r>
              <a:rPr lang="en-IN" sz="3200" dirty="0" smtClean="0"/>
              <a:t>background </a:t>
            </a:r>
            <a:r>
              <a:rPr lang="en-IN" sz="3200" dirty="0"/>
              <a:t>due to the programming style </a:t>
            </a:r>
            <a:r>
              <a:rPr lang="en-IN" sz="3200" dirty="0" smtClean="0"/>
              <a:t>and </a:t>
            </a:r>
            <a:r>
              <a:rPr lang="en-IN" sz="3200" dirty="0"/>
              <a:t>techniques used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86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Author </a:t>
            </a:r>
            <a:r>
              <a:rPr lang="en-IN" dirty="0" smtClean="0"/>
              <a:t>Intent Determination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IN" sz="3200" dirty="0"/>
              <a:t>D</a:t>
            </a:r>
            <a:r>
              <a:rPr lang="en-IN" sz="3200" dirty="0" smtClean="0"/>
              <a:t>etermine </a:t>
            </a:r>
            <a:r>
              <a:rPr lang="en-IN" sz="3200" dirty="0"/>
              <a:t>whether code that has had an </a:t>
            </a:r>
            <a:r>
              <a:rPr lang="en-IN" sz="3200" dirty="0" smtClean="0"/>
              <a:t>undesired </a:t>
            </a:r>
            <a:r>
              <a:rPr lang="en-IN" sz="3200" dirty="0"/>
              <a:t>effect was written with deliberate </a:t>
            </a:r>
            <a:r>
              <a:rPr lang="en-IN" sz="3200" dirty="0" smtClean="0"/>
              <a:t>malice</a:t>
            </a:r>
            <a:r>
              <a:rPr lang="en-IN" sz="3200" dirty="0"/>
              <a:t>, or was the result of an accidental </a:t>
            </a:r>
            <a:r>
              <a:rPr lang="en-IN" sz="3200" dirty="0" smtClean="0"/>
              <a:t>error</a:t>
            </a:r>
          </a:p>
          <a:p>
            <a:pPr lvl="1"/>
            <a:endParaRPr lang="en-IN" sz="3200" dirty="0"/>
          </a:p>
          <a:p>
            <a:pPr lvl="1"/>
            <a:r>
              <a:rPr lang="en-IN" sz="3200" dirty="0"/>
              <a:t>C</a:t>
            </a:r>
            <a:r>
              <a:rPr lang="en-IN" sz="3200" dirty="0" smtClean="0"/>
              <a:t>an </a:t>
            </a:r>
            <a:r>
              <a:rPr lang="en-IN" sz="3200" dirty="0"/>
              <a:t>be extended to check for negligence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Sources of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Also can analyze </a:t>
            </a:r>
            <a:r>
              <a:rPr lang="en-IN" sz="2800" b="1" dirty="0"/>
              <a:t>object</a:t>
            </a:r>
            <a:r>
              <a:rPr lang="en-IN" sz="2800" dirty="0"/>
              <a:t> code/</a:t>
            </a:r>
            <a:r>
              <a:rPr lang="en-IN" sz="2800" b="1" dirty="0"/>
              <a:t>executable</a:t>
            </a:r>
            <a:r>
              <a:rPr lang="en-IN" sz="2800" dirty="0"/>
              <a:t> code</a:t>
            </a:r>
          </a:p>
          <a:p>
            <a:endParaRPr lang="en-IN" sz="2800" dirty="0" smtClean="0"/>
          </a:p>
          <a:p>
            <a:r>
              <a:rPr lang="en-IN" sz="2800" dirty="0" smtClean="0"/>
              <a:t>By </a:t>
            </a:r>
            <a:r>
              <a:rPr lang="en-IN" sz="2800" b="1" dirty="0"/>
              <a:t>decompiling</a:t>
            </a:r>
            <a:r>
              <a:rPr lang="en-IN" sz="2800" dirty="0"/>
              <a:t> it into source code with some </a:t>
            </a:r>
            <a:r>
              <a:rPr lang="en-IN" sz="2800" b="1" dirty="0" smtClean="0"/>
              <a:t>information</a:t>
            </a:r>
            <a:r>
              <a:rPr lang="en-IN" sz="2800" dirty="0" smtClean="0"/>
              <a:t> </a:t>
            </a:r>
            <a:r>
              <a:rPr lang="en-IN" sz="2800" b="1" dirty="0"/>
              <a:t>loss</a:t>
            </a:r>
            <a:r>
              <a:rPr lang="en-IN" sz="2800" dirty="0"/>
              <a:t> (optimization)</a:t>
            </a:r>
          </a:p>
          <a:p>
            <a:endParaRPr lang="en-IN" sz="2800" dirty="0" smtClean="0"/>
          </a:p>
          <a:p>
            <a:r>
              <a:rPr lang="en-IN" sz="2800" dirty="0" smtClean="0"/>
              <a:t>Information obtained: </a:t>
            </a:r>
            <a:r>
              <a:rPr lang="en-IN" sz="2800" dirty="0"/>
              <a:t>compiler and/or platform </a:t>
            </a:r>
            <a:r>
              <a:rPr lang="en-IN" sz="2800" dirty="0" smtClean="0"/>
              <a:t>used, etc.</a:t>
            </a:r>
          </a:p>
          <a:p>
            <a:pPr marL="0" indent="0">
              <a:buNone/>
            </a:pPr>
            <a:endParaRPr lang="en-IN" sz="2800" dirty="0" smtClean="0"/>
          </a:p>
          <a:p>
            <a:r>
              <a:rPr lang="en-IN" sz="2800" dirty="0"/>
              <a:t>I</a:t>
            </a:r>
            <a:r>
              <a:rPr lang="en-IN" sz="2800" dirty="0" smtClean="0"/>
              <a:t>n </a:t>
            </a:r>
            <a:r>
              <a:rPr lang="en-IN" sz="2800" dirty="0"/>
              <a:t>general </a:t>
            </a:r>
            <a:r>
              <a:rPr lang="en-IN" sz="2800" b="1" dirty="0"/>
              <a:t>source</a:t>
            </a:r>
            <a:r>
              <a:rPr lang="en-IN" sz="2800" dirty="0"/>
              <a:t> </a:t>
            </a:r>
            <a:r>
              <a:rPr lang="en-IN" sz="2800" b="1" dirty="0"/>
              <a:t>code</a:t>
            </a:r>
            <a:r>
              <a:rPr lang="en-IN" sz="2800" dirty="0"/>
              <a:t> is the </a:t>
            </a:r>
            <a:r>
              <a:rPr lang="en-IN" sz="2800" b="1" dirty="0"/>
              <a:t>better</a:t>
            </a:r>
            <a:r>
              <a:rPr lang="en-IN" sz="2800" dirty="0"/>
              <a:t> </a:t>
            </a:r>
            <a:r>
              <a:rPr lang="en-IN" sz="2800" dirty="0" smtClean="0"/>
              <a:t>source </a:t>
            </a:r>
            <a:r>
              <a:rPr lang="en-IN" sz="2800" dirty="0"/>
              <a:t>of evidence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6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560840" cy="6084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Forensics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Software Forensics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76800"/>
          </a:xfrm>
        </p:spPr>
        <p:txBody>
          <a:bodyPr>
            <a:noAutofit/>
          </a:bodyPr>
          <a:lstStyle/>
          <a:p>
            <a:r>
              <a:rPr lang="en-IN" sz="2800" b="1" dirty="0"/>
              <a:t>Threats</a:t>
            </a:r>
            <a:r>
              <a:rPr lang="en-IN" sz="2800" dirty="0"/>
              <a:t>: virus, worms, Trojan horses, logic bomb, </a:t>
            </a:r>
            <a:r>
              <a:rPr lang="en-IN" sz="2800" dirty="0" smtClean="0"/>
              <a:t>plagiarism </a:t>
            </a:r>
            <a:r>
              <a:rPr lang="en-IN" sz="2800" dirty="0"/>
              <a:t>(theft of code</a:t>
            </a:r>
            <a:r>
              <a:rPr lang="en-IN" sz="2800" dirty="0" smtClean="0"/>
              <a:t>)</a:t>
            </a:r>
          </a:p>
          <a:p>
            <a:endParaRPr lang="en-IN" sz="2800" dirty="0"/>
          </a:p>
          <a:p>
            <a:r>
              <a:rPr lang="en-IN" sz="2800" b="1" dirty="0" smtClean="0"/>
              <a:t>Malware</a:t>
            </a:r>
            <a:r>
              <a:rPr lang="en-IN" sz="2800" dirty="0" smtClean="0"/>
              <a:t> </a:t>
            </a:r>
            <a:r>
              <a:rPr lang="en-IN" sz="2800" b="1" dirty="0" smtClean="0"/>
              <a:t>infection</a:t>
            </a:r>
            <a:r>
              <a:rPr lang="en-IN" sz="2800" dirty="0" smtClean="0"/>
              <a:t> continued to be the </a:t>
            </a:r>
            <a:r>
              <a:rPr lang="en-IN" sz="2800" b="1" dirty="0" smtClean="0"/>
              <a:t>most</a:t>
            </a:r>
            <a:r>
              <a:rPr lang="en-IN" sz="2800" dirty="0" smtClean="0"/>
              <a:t> </a:t>
            </a:r>
            <a:r>
              <a:rPr lang="en-IN" sz="2800" b="1" dirty="0" smtClean="0"/>
              <a:t>commonly</a:t>
            </a:r>
            <a:r>
              <a:rPr lang="en-IN" sz="2800" dirty="0" smtClean="0"/>
              <a:t> </a:t>
            </a:r>
            <a:r>
              <a:rPr lang="en-IN" sz="2800" dirty="0"/>
              <a:t>seen </a:t>
            </a:r>
            <a:r>
              <a:rPr lang="en-IN" sz="2800" b="1" dirty="0"/>
              <a:t>attack</a:t>
            </a:r>
            <a:r>
              <a:rPr lang="en-IN" sz="2800" dirty="0"/>
              <a:t> (</a:t>
            </a:r>
            <a:r>
              <a:rPr lang="en-IN" sz="2800" dirty="0" smtClean="0"/>
              <a:t>CSI survey 2010)</a:t>
            </a:r>
          </a:p>
          <a:p>
            <a:endParaRPr lang="en-IN" sz="2800" dirty="0" smtClean="0"/>
          </a:p>
          <a:p>
            <a:r>
              <a:rPr lang="en-IN" sz="2800" dirty="0" smtClean="0"/>
              <a:t>Software crimes continued </a:t>
            </a:r>
            <a:r>
              <a:rPr lang="en-IN" sz="2800" dirty="0"/>
              <a:t>to be </a:t>
            </a:r>
            <a:r>
              <a:rPr lang="en-IN" sz="2800" dirty="0" smtClean="0"/>
              <a:t>tackled </a:t>
            </a:r>
            <a:r>
              <a:rPr lang="en-IN" sz="2800" dirty="0"/>
              <a:t>in </a:t>
            </a:r>
            <a:r>
              <a:rPr lang="en-IN" sz="2800" dirty="0" smtClean="0"/>
              <a:t>an </a:t>
            </a:r>
            <a:r>
              <a:rPr lang="en-IN" sz="2800" b="1" dirty="0" smtClean="0"/>
              <a:t>ad</a:t>
            </a:r>
            <a:r>
              <a:rPr lang="en-IN" sz="2800" dirty="0" smtClean="0"/>
              <a:t> </a:t>
            </a:r>
            <a:r>
              <a:rPr lang="en-IN" sz="2800" b="1" dirty="0"/>
              <a:t>hoc</a:t>
            </a:r>
            <a:r>
              <a:rPr lang="en-IN" sz="2800" dirty="0"/>
              <a:t> </a:t>
            </a:r>
            <a:r>
              <a:rPr lang="en-IN" sz="2800" dirty="0" smtClean="0"/>
              <a:t>manner</a:t>
            </a:r>
          </a:p>
          <a:p>
            <a:endParaRPr lang="en-IN" sz="2800" dirty="0" smtClean="0"/>
          </a:p>
          <a:p>
            <a:r>
              <a:rPr lang="en-IN" sz="2800" dirty="0" smtClean="0"/>
              <a:t>Complete and </a:t>
            </a:r>
            <a:r>
              <a:rPr lang="en-IN" sz="2800" b="1" dirty="0" smtClean="0"/>
              <a:t>well-defined field </a:t>
            </a:r>
            <a:r>
              <a:rPr lang="en-IN" sz="2800" dirty="0" smtClean="0"/>
              <a:t>is required</a:t>
            </a:r>
            <a:r>
              <a:rPr lang="en-IN" sz="2800" dirty="0"/>
              <a:t>, </a:t>
            </a:r>
            <a:r>
              <a:rPr lang="en-IN" sz="2800" dirty="0" smtClean="0"/>
              <a:t>with its own techniques </a:t>
            </a:r>
            <a:r>
              <a:rPr lang="en-IN" sz="2800" dirty="0"/>
              <a:t>and </a:t>
            </a:r>
            <a:r>
              <a:rPr lang="en-IN" sz="2800" dirty="0" smtClean="0"/>
              <a:t>tools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90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of Software Forensics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200" b="1" dirty="0"/>
              <a:t>Psychological analysis </a:t>
            </a:r>
            <a:r>
              <a:rPr lang="en-IN" sz="3200" dirty="0"/>
              <a:t>of code can be </a:t>
            </a:r>
            <a:r>
              <a:rPr lang="en-IN" sz="3200" dirty="0" smtClean="0"/>
              <a:t>performed</a:t>
            </a:r>
          </a:p>
          <a:p>
            <a:r>
              <a:rPr lang="en-IN" sz="3200" dirty="0" smtClean="0"/>
              <a:t>A </a:t>
            </a:r>
            <a:r>
              <a:rPr lang="en-IN" sz="3200" dirty="0"/>
              <a:t>more scientific approach: </a:t>
            </a:r>
            <a:r>
              <a:rPr lang="en-IN" sz="3200" b="1" dirty="0"/>
              <a:t>quantitative and </a:t>
            </a:r>
            <a:r>
              <a:rPr lang="en-IN" sz="3200" b="1" dirty="0" smtClean="0"/>
              <a:t>qualitative </a:t>
            </a:r>
            <a:r>
              <a:rPr lang="en-IN" sz="3200" b="1" dirty="0"/>
              <a:t>measurements</a:t>
            </a:r>
            <a:r>
              <a:rPr lang="en-IN" sz="3200" dirty="0"/>
              <a:t> made on computer </a:t>
            </a:r>
            <a:r>
              <a:rPr lang="en-IN" sz="3200" dirty="0" smtClean="0"/>
              <a:t>program source code and object code</a:t>
            </a:r>
          </a:p>
          <a:p>
            <a:pPr lvl="1"/>
            <a:r>
              <a:rPr lang="en-IN" sz="2800" dirty="0" smtClean="0"/>
              <a:t>automatically </a:t>
            </a:r>
            <a:r>
              <a:rPr lang="en-IN" sz="2800" dirty="0"/>
              <a:t>extracted by analysis </a:t>
            </a:r>
            <a:r>
              <a:rPr lang="en-IN" sz="2800" b="1" dirty="0"/>
              <a:t>tools</a:t>
            </a:r>
          </a:p>
          <a:p>
            <a:pPr lvl="1"/>
            <a:r>
              <a:rPr lang="en-IN" sz="2800" dirty="0" smtClean="0"/>
              <a:t>calculated </a:t>
            </a:r>
            <a:r>
              <a:rPr lang="en-IN" sz="2800" dirty="0"/>
              <a:t>by an </a:t>
            </a:r>
            <a:r>
              <a:rPr lang="en-IN" sz="2800" b="1" dirty="0"/>
              <a:t>expert</a:t>
            </a:r>
          </a:p>
          <a:p>
            <a:pPr lvl="1"/>
            <a:r>
              <a:rPr lang="en-IN" sz="2800" dirty="0" smtClean="0"/>
              <a:t>using </a:t>
            </a:r>
            <a:r>
              <a:rPr lang="en-IN" sz="2800" dirty="0"/>
              <a:t>some </a:t>
            </a:r>
            <a:r>
              <a:rPr lang="en-IN" sz="2800" b="1" dirty="0"/>
              <a:t>combination</a:t>
            </a:r>
            <a:r>
              <a:rPr lang="en-IN" sz="2800" dirty="0"/>
              <a:t> of these two </a:t>
            </a:r>
            <a:r>
              <a:rPr lang="en-IN" sz="2800" dirty="0" smtClean="0"/>
              <a:t>methods</a:t>
            </a:r>
            <a:r>
              <a:rPr lang="en-IN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The number of each type of </a:t>
            </a:r>
            <a:r>
              <a:rPr lang="en-IN" sz="2800" b="1" dirty="0"/>
              <a:t>data structure </a:t>
            </a:r>
            <a:r>
              <a:rPr lang="en-IN" sz="2800" dirty="0"/>
              <a:t>used </a:t>
            </a:r>
            <a:r>
              <a:rPr lang="en-IN" sz="2800" dirty="0" smtClean="0"/>
              <a:t>can be </a:t>
            </a:r>
            <a:r>
              <a:rPr lang="en-IN" sz="2800" dirty="0"/>
              <a:t>indicative of the background and sophistication </a:t>
            </a:r>
            <a:r>
              <a:rPr lang="en-IN" sz="2800" dirty="0" smtClean="0"/>
              <a:t>of </a:t>
            </a:r>
            <a:r>
              <a:rPr lang="en-US" sz="2800" dirty="0" smtClean="0"/>
              <a:t>a </a:t>
            </a:r>
            <a:r>
              <a:rPr lang="en-US" sz="2800" dirty="0"/>
              <a:t>program author. </a:t>
            </a:r>
            <a:endParaRPr lang="en-US" sz="2800" dirty="0" smtClean="0"/>
          </a:p>
          <a:p>
            <a:endParaRPr lang="en-US" sz="2800" dirty="0"/>
          </a:p>
          <a:p>
            <a:r>
              <a:rPr lang="en-IN" sz="2800" dirty="0"/>
              <a:t>The </a:t>
            </a:r>
            <a:r>
              <a:rPr lang="en-IN" sz="2800" b="1" dirty="0" err="1"/>
              <a:t>cyclomatic</a:t>
            </a:r>
            <a:r>
              <a:rPr lang="en-IN" sz="2800" b="1" dirty="0"/>
              <a:t> complexity </a:t>
            </a:r>
            <a:r>
              <a:rPr lang="en-IN" sz="2800" dirty="0"/>
              <a:t>of the control flow of </a:t>
            </a:r>
            <a:r>
              <a:rPr lang="en-IN" sz="2800" dirty="0" smtClean="0"/>
              <a:t>the program </a:t>
            </a:r>
            <a:r>
              <a:rPr lang="en-IN" sz="2800" dirty="0"/>
              <a:t>can show the characteristic style of </a:t>
            </a:r>
            <a:r>
              <a:rPr lang="en-IN" sz="2800" dirty="0" smtClean="0"/>
              <a:t>a programmer </a:t>
            </a:r>
            <a:r>
              <a:rPr lang="en-IN" sz="2800" dirty="0"/>
              <a:t>and may suggest the manner in </a:t>
            </a:r>
            <a:r>
              <a:rPr lang="en-IN" sz="2800" dirty="0" smtClean="0"/>
              <a:t>which the </a:t>
            </a:r>
            <a:r>
              <a:rPr lang="en-IN" sz="2800" dirty="0"/>
              <a:t>code was written.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1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/>
              <a:t>The </a:t>
            </a:r>
            <a:r>
              <a:rPr lang="en-IN" sz="2800" b="1" dirty="0"/>
              <a:t>quantity and quality of comments </a:t>
            </a:r>
            <a:r>
              <a:rPr lang="en-IN" sz="2800" dirty="0"/>
              <a:t>in the </a:t>
            </a:r>
            <a:r>
              <a:rPr lang="en-IN" sz="2800" dirty="0" smtClean="0"/>
              <a:t>code can </a:t>
            </a:r>
            <a:r>
              <a:rPr lang="en-IN" sz="2800" dirty="0"/>
              <a:t>provide evidence of linguistic </a:t>
            </a:r>
            <a:r>
              <a:rPr lang="en-IN" sz="2800" dirty="0" smtClean="0"/>
              <a:t>characteristics </a:t>
            </a:r>
          </a:p>
          <a:p>
            <a:endParaRPr lang="en-IN" sz="2800" dirty="0"/>
          </a:p>
          <a:p>
            <a:r>
              <a:rPr lang="en-IN" sz="2800" dirty="0" smtClean="0"/>
              <a:t>The </a:t>
            </a:r>
            <a:r>
              <a:rPr lang="en-IN" sz="2800" b="1" dirty="0"/>
              <a:t>types of variable names </a:t>
            </a:r>
            <a:r>
              <a:rPr lang="en-IN" sz="2800" dirty="0"/>
              <a:t>used within the </a:t>
            </a:r>
            <a:r>
              <a:rPr lang="en-IN" sz="2800" dirty="0" smtClean="0"/>
              <a:t>program can provide clues </a:t>
            </a:r>
            <a:r>
              <a:rPr lang="en-IN" sz="2800" dirty="0"/>
              <a:t>as to background and personality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The </a:t>
            </a:r>
            <a:r>
              <a:rPr lang="en-IN" sz="2800" b="1" dirty="0"/>
              <a:t>use of layout conventions </a:t>
            </a:r>
            <a:r>
              <a:rPr lang="en-IN" sz="2800" dirty="0" smtClean="0"/>
              <a:t>give information about the </a:t>
            </a:r>
            <a:r>
              <a:rPr lang="en-IN" sz="2800" dirty="0"/>
              <a:t>programmer’s personality.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5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Executable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dirty="0"/>
              <a:t>Useful Features</a:t>
            </a:r>
          </a:p>
          <a:p>
            <a:pPr lvl="1"/>
            <a:r>
              <a:rPr lang="en-IN" sz="3200" dirty="0" smtClean="0"/>
              <a:t>Data </a:t>
            </a:r>
            <a:r>
              <a:rPr lang="en-IN" sz="3200" dirty="0"/>
              <a:t>structure and algorithm</a:t>
            </a:r>
          </a:p>
          <a:p>
            <a:pPr lvl="1"/>
            <a:r>
              <a:rPr lang="en-IN" sz="3200" dirty="0" smtClean="0"/>
              <a:t>Compiler </a:t>
            </a:r>
            <a:r>
              <a:rPr lang="en-IN" sz="3200" dirty="0"/>
              <a:t>and system information</a:t>
            </a:r>
          </a:p>
          <a:p>
            <a:pPr lvl="1"/>
            <a:r>
              <a:rPr lang="en-IN" sz="3200" dirty="0" smtClean="0"/>
              <a:t>Programming </a:t>
            </a:r>
            <a:r>
              <a:rPr lang="en-IN" sz="3200" dirty="0"/>
              <a:t>skills and system </a:t>
            </a:r>
            <a:r>
              <a:rPr lang="en-IN" sz="3200" dirty="0" smtClean="0"/>
              <a:t>knowledge</a:t>
            </a:r>
            <a:endParaRPr lang="en-IN" sz="3200" dirty="0"/>
          </a:p>
          <a:p>
            <a:pPr lvl="1"/>
            <a:r>
              <a:rPr lang="en-IN" sz="3200" dirty="0" smtClean="0"/>
              <a:t>Choice </a:t>
            </a:r>
            <a:r>
              <a:rPr lang="en-IN" sz="3200" dirty="0"/>
              <a:t>of system calls</a:t>
            </a:r>
          </a:p>
          <a:p>
            <a:pPr lvl="1"/>
            <a:r>
              <a:rPr lang="en-IN" sz="3200" dirty="0" smtClean="0"/>
              <a:t>Errors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28</a:t>
            </a:fld>
            <a:endParaRPr lang="en-US" dirty="0"/>
          </a:p>
        </p:txBody>
      </p:sp>
      <p:pic>
        <p:nvPicPr>
          <p:cNvPr id="6146" name="Picture 2" descr="http://1.bp.blogspot.com/-ntyKMAnYB84/TjA2kMXPo-I/AAAAAAAACmA/OKjXuz3HORU/s640/software_test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77070"/>
            <a:ext cx="3707904" cy="278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10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Source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200" dirty="0"/>
              <a:t>Language</a:t>
            </a:r>
          </a:p>
          <a:p>
            <a:r>
              <a:rPr lang="en-IN" sz="3200" dirty="0" smtClean="0"/>
              <a:t>Formatting</a:t>
            </a:r>
            <a:endParaRPr lang="en-IN" sz="3200" dirty="0"/>
          </a:p>
          <a:p>
            <a:r>
              <a:rPr lang="en-IN" sz="3200" dirty="0" smtClean="0"/>
              <a:t>Special </a:t>
            </a:r>
            <a:r>
              <a:rPr lang="en-IN" sz="3200" dirty="0"/>
              <a:t>features</a:t>
            </a:r>
          </a:p>
          <a:p>
            <a:pPr lvl="1"/>
            <a:r>
              <a:rPr lang="en-IN" sz="2800" dirty="0" smtClean="0"/>
              <a:t>like </a:t>
            </a:r>
            <a:r>
              <a:rPr lang="en-IN" sz="2800" dirty="0"/>
              <a:t>conditional compilation construct </a:t>
            </a:r>
            <a:r>
              <a:rPr lang="en-IN" sz="2800" dirty="0" smtClean="0"/>
              <a:t>specially </a:t>
            </a:r>
            <a:r>
              <a:rPr lang="en-IN" sz="2800" dirty="0"/>
              <a:t>those involving initialization and </a:t>
            </a:r>
            <a:r>
              <a:rPr lang="en-IN" sz="2800" dirty="0" smtClean="0"/>
              <a:t>declaration </a:t>
            </a:r>
            <a:r>
              <a:rPr lang="en-IN" sz="2800" dirty="0"/>
              <a:t>files</a:t>
            </a:r>
          </a:p>
          <a:p>
            <a:r>
              <a:rPr lang="en-IN" sz="3200" dirty="0" smtClean="0"/>
              <a:t>Comment </a:t>
            </a:r>
            <a:r>
              <a:rPr lang="en-IN" sz="3200" dirty="0"/>
              <a:t>styles</a:t>
            </a:r>
          </a:p>
          <a:p>
            <a:r>
              <a:rPr lang="en-IN" sz="3200" dirty="0" smtClean="0"/>
              <a:t>Variable </a:t>
            </a:r>
            <a:r>
              <a:rPr lang="en-IN" sz="3200" dirty="0"/>
              <a:t>names</a:t>
            </a:r>
          </a:p>
          <a:p>
            <a:r>
              <a:rPr lang="en-IN" sz="3200" dirty="0" smtClean="0"/>
              <a:t>Spelling </a:t>
            </a:r>
            <a:r>
              <a:rPr lang="en-IN" sz="3200" dirty="0"/>
              <a:t>and grammar</a:t>
            </a:r>
          </a:p>
          <a:p>
            <a:r>
              <a:rPr lang="en-IN" sz="3200" dirty="0" smtClean="0"/>
              <a:t>Use </a:t>
            </a:r>
            <a:r>
              <a:rPr lang="en-IN" sz="3200" dirty="0"/>
              <a:t>of language features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0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Source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200" dirty="0"/>
              <a:t>Scoping </a:t>
            </a:r>
          </a:p>
          <a:p>
            <a:pPr lvl="1"/>
            <a:r>
              <a:rPr lang="en-IN" sz="2800" dirty="0" smtClean="0"/>
              <a:t>ration </a:t>
            </a:r>
            <a:r>
              <a:rPr lang="en-IN" sz="2800" dirty="0"/>
              <a:t>of global to local identifiers)</a:t>
            </a:r>
          </a:p>
          <a:p>
            <a:r>
              <a:rPr lang="en-IN" sz="3200" dirty="0" smtClean="0"/>
              <a:t>Execution </a:t>
            </a:r>
            <a:r>
              <a:rPr lang="en-IN" sz="3200" dirty="0"/>
              <a:t>path </a:t>
            </a:r>
          </a:p>
          <a:p>
            <a:pPr lvl="1"/>
            <a:r>
              <a:rPr lang="en-IN" sz="2800" dirty="0" smtClean="0"/>
              <a:t>Ex</a:t>
            </a:r>
            <a:r>
              <a:rPr lang="en-IN" sz="2800" dirty="0"/>
              <a:t>: code fully functional but never </a:t>
            </a:r>
          </a:p>
          <a:p>
            <a:r>
              <a:rPr lang="en-IN" sz="3200" dirty="0"/>
              <a:t>reference by any execution path)</a:t>
            </a:r>
          </a:p>
          <a:p>
            <a:r>
              <a:rPr lang="en-IN" sz="3200" dirty="0" smtClean="0"/>
              <a:t>Bugs</a:t>
            </a:r>
            <a:endParaRPr lang="en-IN" sz="3200" dirty="0"/>
          </a:p>
          <a:p>
            <a:r>
              <a:rPr lang="en-IN" sz="3200" dirty="0" smtClean="0"/>
              <a:t>Metrics </a:t>
            </a:r>
            <a:endParaRPr lang="en-IN" sz="3200" dirty="0"/>
          </a:p>
          <a:p>
            <a:pPr lvl="1"/>
            <a:r>
              <a:rPr lang="en-IN" sz="2800" dirty="0" smtClean="0"/>
              <a:t>software </a:t>
            </a:r>
            <a:r>
              <a:rPr lang="en-IN" sz="2800" dirty="0"/>
              <a:t>metrics: number of lines of code </a:t>
            </a:r>
            <a:r>
              <a:rPr lang="en-IN" sz="2800" dirty="0" smtClean="0"/>
              <a:t>per </a:t>
            </a:r>
            <a:r>
              <a:rPr lang="en-IN" sz="2800" dirty="0"/>
              <a:t>function, number of blank lines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42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Final Step of the Forensic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Once these metrics have been extracted, a </a:t>
            </a:r>
            <a:r>
              <a:rPr lang="en-IN" sz="2800" dirty="0" smtClean="0"/>
              <a:t>number </a:t>
            </a:r>
            <a:r>
              <a:rPr lang="en-IN" sz="2800" dirty="0"/>
              <a:t>of </a:t>
            </a:r>
            <a:r>
              <a:rPr lang="en-IN" sz="2800" b="1" dirty="0"/>
              <a:t>different </a:t>
            </a:r>
            <a:r>
              <a:rPr lang="en-IN" sz="2800" b="1" dirty="0" smtClean="0"/>
              <a:t>modelling </a:t>
            </a:r>
            <a:r>
              <a:rPr lang="en-IN" sz="2800" b="1" dirty="0"/>
              <a:t>techniques</a:t>
            </a:r>
            <a:r>
              <a:rPr lang="en-IN" sz="2800" dirty="0"/>
              <a:t>, such </a:t>
            </a:r>
            <a:r>
              <a:rPr lang="en-IN" sz="2800" dirty="0" smtClean="0"/>
              <a:t>as </a:t>
            </a:r>
            <a:r>
              <a:rPr lang="en-IN" sz="2800" dirty="0"/>
              <a:t>cluster analysis can be </a:t>
            </a:r>
            <a:r>
              <a:rPr lang="en-IN" sz="2800" b="1" dirty="0"/>
              <a:t>used to derive </a:t>
            </a:r>
            <a:r>
              <a:rPr lang="en-IN" sz="2800" b="1" dirty="0" smtClean="0"/>
              <a:t>models</a:t>
            </a:r>
          </a:p>
          <a:p>
            <a:pPr marL="0" indent="0">
              <a:buNone/>
            </a:pPr>
            <a:endParaRPr lang="en-IN" sz="2800" dirty="0"/>
          </a:p>
          <a:p>
            <a:r>
              <a:rPr lang="en-IN" sz="2800" dirty="0" smtClean="0"/>
              <a:t>The </a:t>
            </a:r>
            <a:r>
              <a:rPr lang="en-IN" sz="2800" dirty="0"/>
              <a:t>form of the model, the technique used, </a:t>
            </a:r>
            <a:r>
              <a:rPr lang="en-IN" sz="2800" dirty="0" smtClean="0"/>
              <a:t>and </a:t>
            </a:r>
            <a:r>
              <a:rPr lang="en-IN" sz="2800" dirty="0"/>
              <a:t>the metrics of use all depend greatly on the </a:t>
            </a:r>
            <a:r>
              <a:rPr lang="en-IN" sz="2800" dirty="0" smtClean="0"/>
              <a:t>purpose </a:t>
            </a:r>
            <a:r>
              <a:rPr lang="en-IN" sz="2800" dirty="0"/>
              <a:t>of the analysis and on the information </a:t>
            </a:r>
            <a:r>
              <a:rPr lang="en-IN" sz="2800" dirty="0" smtClean="0"/>
              <a:t>available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Software Forensic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200" dirty="0"/>
              <a:t>Software Forensics can be, and has being used </a:t>
            </a:r>
            <a:r>
              <a:rPr lang="en-IN" sz="3200" dirty="0" smtClean="0"/>
              <a:t>for </a:t>
            </a:r>
            <a:r>
              <a:rPr lang="en-IN" sz="3200" dirty="0"/>
              <a:t>a number of diverse </a:t>
            </a:r>
            <a:r>
              <a:rPr lang="en-IN" sz="3200" dirty="0" smtClean="0"/>
              <a:t>tasks</a:t>
            </a:r>
          </a:p>
          <a:p>
            <a:pPr lvl="1"/>
            <a:r>
              <a:rPr lang="en-IN" sz="2800" dirty="0" smtClean="0"/>
              <a:t>More </a:t>
            </a:r>
            <a:r>
              <a:rPr lang="en-IN" sz="2800" dirty="0"/>
              <a:t>Common Applications</a:t>
            </a:r>
          </a:p>
          <a:p>
            <a:pPr lvl="2"/>
            <a:r>
              <a:rPr lang="en-IN" sz="2400" b="1" dirty="0" smtClean="0"/>
              <a:t>Areas </a:t>
            </a:r>
            <a:r>
              <a:rPr lang="en-IN" sz="2400" b="1" dirty="0"/>
              <a:t>of malicious code analysis </a:t>
            </a:r>
          </a:p>
          <a:p>
            <a:pPr lvl="2"/>
            <a:r>
              <a:rPr lang="en-IN" sz="2400" dirty="0" smtClean="0"/>
              <a:t>Detection </a:t>
            </a:r>
            <a:r>
              <a:rPr lang="en-IN" sz="2400" dirty="0"/>
              <a:t>of plagiarism (code theft</a:t>
            </a:r>
            <a:r>
              <a:rPr lang="en-IN" sz="2400" dirty="0" smtClean="0"/>
              <a:t>)</a:t>
            </a:r>
          </a:p>
          <a:p>
            <a:pPr lvl="2"/>
            <a:endParaRPr lang="en-IN" sz="2400" dirty="0"/>
          </a:p>
          <a:p>
            <a:pPr lvl="1"/>
            <a:r>
              <a:rPr lang="en-IN" sz="2800" dirty="0"/>
              <a:t>Less common areas</a:t>
            </a:r>
          </a:p>
          <a:p>
            <a:pPr lvl="2"/>
            <a:r>
              <a:rPr lang="en-IN" sz="2400" dirty="0" smtClean="0"/>
              <a:t>psychological </a:t>
            </a:r>
            <a:r>
              <a:rPr lang="en-IN" sz="2400" dirty="0"/>
              <a:t>studies of programming</a:t>
            </a:r>
          </a:p>
          <a:p>
            <a:pPr lvl="2"/>
            <a:r>
              <a:rPr lang="en-IN" sz="2400" dirty="0" smtClean="0"/>
              <a:t>assessing </a:t>
            </a:r>
            <a:r>
              <a:rPr lang="en-IN" sz="2400" dirty="0"/>
              <a:t>source code for quality </a:t>
            </a:r>
          </a:p>
          <a:p>
            <a:pPr lvl="2"/>
            <a:r>
              <a:rPr lang="en-IN" sz="2400" dirty="0" smtClean="0"/>
              <a:t>identifying </a:t>
            </a:r>
            <a:r>
              <a:rPr lang="en-IN" sz="2400" dirty="0"/>
              <a:t>authors of code for maintenance purposes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/>
              <a:t>the issue of how well </a:t>
            </a:r>
            <a:r>
              <a:rPr lang="en-IN" sz="2800" dirty="0" smtClean="0"/>
              <a:t>an </a:t>
            </a:r>
            <a:r>
              <a:rPr lang="en-IN" sz="2800" b="1" dirty="0" smtClean="0"/>
              <a:t>individuality</a:t>
            </a:r>
            <a:r>
              <a:rPr lang="en-IN" sz="2800" dirty="0" smtClean="0"/>
              <a:t> </a:t>
            </a:r>
            <a:r>
              <a:rPr lang="en-IN" sz="2800" dirty="0"/>
              <a:t>can </a:t>
            </a:r>
            <a:r>
              <a:rPr lang="en-IN" sz="2800" dirty="0" smtClean="0"/>
              <a:t>be </a:t>
            </a:r>
            <a:r>
              <a:rPr lang="en-US" sz="2800" i="1" dirty="0" smtClean="0"/>
              <a:t>hidden</a:t>
            </a:r>
            <a:r>
              <a:rPr lang="en-US" sz="2800" dirty="0"/>
              <a:t>, or </a:t>
            </a:r>
            <a:r>
              <a:rPr lang="en-US" sz="2800" i="1" dirty="0" smtClean="0"/>
              <a:t>mimicked</a:t>
            </a:r>
          </a:p>
          <a:p>
            <a:endParaRPr lang="en-US" sz="2800" i="1" dirty="0"/>
          </a:p>
          <a:p>
            <a:r>
              <a:rPr lang="en-IN" sz="2800" dirty="0"/>
              <a:t>whether or not </a:t>
            </a:r>
            <a:r>
              <a:rPr lang="en-IN" sz="2800" b="1" dirty="0"/>
              <a:t>authorship</a:t>
            </a:r>
            <a:r>
              <a:rPr lang="en-IN" sz="2800" dirty="0"/>
              <a:t> can </a:t>
            </a:r>
            <a:r>
              <a:rPr lang="en-IN" sz="2800" dirty="0" smtClean="0"/>
              <a:t>be </a:t>
            </a:r>
            <a:r>
              <a:rPr lang="en-IN" sz="2800" i="1" dirty="0"/>
              <a:t>sufficiently accurately </a:t>
            </a:r>
            <a:r>
              <a:rPr lang="en-IN" sz="2800" dirty="0"/>
              <a:t>recognised in itself, even </a:t>
            </a:r>
            <a:r>
              <a:rPr lang="en-IN" sz="2800" dirty="0" smtClean="0"/>
              <a:t>without </a:t>
            </a:r>
            <a:r>
              <a:rPr lang="en-US" sz="2800" dirty="0" smtClean="0"/>
              <a:t>masking </a:t>
            </a:r>
            <a:r>
              <a:rPr lang="en-US" sz="2800" dirty="0"/>
              <a:t>attempts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Whether </a:t>
            </a:r>
            <a:r>
              <a:rPr lang="en-IN" sz="2800" dirty="0" smtClean="0"/>
              <a:t>or </a:t>
            </a:r>
            <a:r>
              <a:rPr lang="en-IN" sz="2800" dirty="0"/>
              <a:t>not there is in fact </a:t>
            </a:r>
            <a:r>
              <a:rPr lang="en-IN" sz="2800" b="1" dirty="0"/>
              <a:t>sufficient</a:t>
            </a:r>
            <a:r>
              <a:rPr lang="en-IN" sz="2800" dirty="0"/>
              <a:t> </a:t>
            </a:r>
            <a:r>
              <a:rPr lang="en-IN" sz="2800" b="1" dirty="0"/>
              <a:t>information</a:t>
            </a:r>
            <a:r>
              <a:rPr lang="en-IN" sz="2800" dirty="0"/>
              <a:t> </a:t>
            </a:r>
            <a:r>
              <a:rPr lang="en-IN" sz="2800" dirty="0" smtClean="0"/>
              <a:t>available using </a:t>
            </a:r>
            <a:r>
              <a:rPr lang="en-IN" sz="2800" dirty="0"/>
              <a:t>these techniques to provide adequate </a:t>
            </a:r>
            <a:r>
              <a:rPr lang="en-IN" sz="2800" dirty="0" smtClean="0"/>
              <a:t>authorship evidence </a:t>
            </a:r>
            <a:r>
              <a:rPr lang="en-IN" sz="2800" dirty="0"/>
              <a:t>for use within a </a:t>
            </a:r>
            <a:r>
              <a:rPr lang="en-IN" sz="2800" i="1" dirty="0"/>
              <a:t>legal </a:t>
            </a:r>
            <a:r>
              <a:rPr lang="en-IN" sz="2800" i="1" dirty="0" smtClean="0"/>
              <a:t>context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7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Malicious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What </a:t>
            </a:r>
            <a:r>
              <a:rPr lang="en-IN" sz="3200" dirty="0" smtClean="0"/>
              <a:t>does the </a:t>
            </a:r>
            <a:r>
              <a:rPr lang="en-IN" sz="3200" dirty="0"/>
              <a:t>code </a:t>
            </a:r>
            <a:r>
              <a:rPr lang="en-IN" sz="3200" dirty="0" smtClean="0"/>
              <a:t>do</a:t>
            </a:r>
            <a:r>
              <a:rPr lang="en-IN" sz="3200" dirty="0"/>
              <a:t>? </a:t>
            </a:r>
            <a:endParaRPr lang="en-IN" sz="3200" dirty="0" smtClean="0"/>
          </a:p>
          <a:p>
            <a:endParaRPr lang="en-IN" sz="3200" dirty="0" smtClean="0"/>
          </a:p>
          <a:p>
            <a:r>
              <a:rPr lang="en-US" sz="3200" dirty="0"/>
              <a:t>Who wrote the code? 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IN" sz="3200" dirty="0"/>
              <a:t>When </a:t>
            </a:r>
            <a:r>
              <a:rPr lang="en-IN" sz="3200" dirty="0" smtClean="0"/>
              <a:t>was the </a:t>
            </a:r>
            <a:r>
              <a:rPr lang="en-IN" sz="3200" dirty="0"/>
              <a:t>code </a:t>
            </a:r>
            <a:r>
              <a:rPr lang="en-IN" sz="3200" dirty="0" smtClean="0"/>
              <a:t>written</a:t>
            </a:r>
            <a:r>
              <a:rPr lang="en-IN" sz="3200" dirty="0"/>
              <a:t>? </a:t>
            </a:r>
            <a:endParaRPr lang="en-IN" sz="3200" dirty="0" smtClean="0"/>
          </a:p>
          <a:p>
            <a:endParaRPr lang="en-IN" sz="3200" dirty="0" smtClean="0"/>
          </a:p>
          <a:p>
            <a:r>
              <a:rPr lang="en-IN" sz="3200" dirty="0"/>
              <a:t>What is </a:t>
            </a:r>
            <a:r>
              <a:rPr lang="en-IN" sz="3200" dirty="0" smtClean="0"/>
              <a:t>the intent of the code</a:t>
            </a:r>
            <a:r>
              <a:rPr lang="en-IN" sz="3200" dirty="0"/>
              <a:t>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1.gstatic.com/images?q=tbn:ANd9GcRRAe2W9e6kRjjdSAhSZI8_k5wvBVcBiBLRMtHhwHPAq7XijR2nl50JPlAi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842" y="404664"/>
            <a:ext cx="185737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Worm (Spafford, 1989)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Written  </a:t>
            </a:r>
            <a:r>
              <a:rPr lang="en-US" sz="2800" dirty="0"/>
              <a:t>by  </a:t>
            </a:r>
            <a:r>
              <a:rPr lang="en-US" sz="2800" dirty="0" smtClean="0"/>
              <a:t>Robert Morris</a:t>
            </a:r>
          </a:p>
          <a:p>
            <a:endParaRPr lang="en-US" sz="2800" dirty="0" smtClean="0"/>
          </a:p>
          <a:p>
            <a:r>
              <a:rPr lang="en-IN" sz="2800" dirty="0" smtClean="0"/>
              <a:t>Released </a:t>
            </a:r>
            <a:r>
              <a:rPr lang="en-IN" sz="2800" dirty="0"/>
              <a:t>onto the  Internet  on  November  </a:t>
            </a:r>
            <a:r>
              <a:rPr lang="en-IN" sz="2800" dirty="0" smtClean="0"/>
              <a:t>1988</a:t>
            </a:r>
          </a:p>
          <a:p>
            <a:pPr marL="0" indent="0">
              <a:buNone/>
            </a:pPr>
            <a:endParaRPr lang="en-IN" sz="2800" dirty="0" smtClean="0"/>
          </a:p>
          <a:p>
            <a:r>
              <a:rPr lang="en-IN" sz="2800" dirty="0"/>
              <a:t>Spafford’s  (1989)  analysis  of  the  Internet  Worm is  </a:t>
            </a:r>
            <a:r>
              <a:rPr lang="en-IN" sz="2800" dirty="0" smtClean="0"/>
              <a:t>based on  </a:t>
            </a:r>
            <a:r>
              <a:rPr lang="en-IN" sz="2800" dirty="0"/>
              <a:t>three  separately  reversed-engineered  versions  of  </a:t>
            </a:r>
            <a:r>
              <a:rPr lang="en-IN" sz="2800" dirty="0" smtClean="0"/>
              <a:t>the worm</a:t>
            </a:r>
            <a:r>
              <a:rPr lang="en-IN" sz="2800" dirty="0"/>
              <a:t>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20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200" dirty="0" smtClean="0"/>
              <a:t>Not  </a:t>
            </a:r>
            <a:r>
              <a:rPr lang="en-IN" sz="3200" dirty="0"/>
              <a:t>well  written  and  contains  </a:t>
            </a:r>
            <a:r>
              <a:rPr lang="en-IN" sz="3200" dirty="0" smtClean="0"/>
              <a:t>many errors </a:t>
            </a:r>
            <a:r>
              <a:rPr lang="en-IN" sz="3200" dirty="0"/>
              <a:t>and inefficiencies</a:t>
            </a:r>
            <a:r>
              <a:rPr lang="en-IN" sz="3200" dirty="0" smtClean="0"/>
              <a:t>.</a:t>
            </a:r>
          </a:p>
          <a:p>
            <a:r>
              <a:rPr lang="en-IN" sz="3200" dirty="0"/>
              <a:t>N</a:t>
            </a:r>
            <a:r>
              <a:rPr lang="en-IN" sz="3200" dirty="0" smtClean="0"/>
              <a:t>ot </a:t>
            </a:r>
            <a:r>
              <a:rPr lang="en-IN" sz="3200" dirty="0"/>
              <a:t>portable</a:t>
            </a:r>
            <a:r>
              <a:rPr lang="en-IN" sz="3200" dirty="0" smtClean="0"/>
              <a:t>.</a:t>
            </a:r>
          </a:p>
          <a:p>
            <a:r>
              <a:rPr lang="en-IN" sz="3200" dirty="0" smtClean="0"/>
              <a:t>Not </a:t>
            </a:r>
            <a:r>
              <a:rPr lang="en-IN" sz="3200" dirty="0"/>
              <a:t>checked using </a:t>
            </a:r>
            <a:r>
              <a:rPr lang="en-IN" sz="3200" dirty="0" smtClean="0"/>
              <a:t>lint. </a:t>
            </a:r>
          </a:p>
          <a:p>
            <a:r>
              <a:rPr lang="en-IN" sz="3200" dirty="0" smtClean="0"/>
              <a:t>Contains  </a:t>
            </a:r>
            <a:r>
              <a:rPr lang="en-IN" sz="3200" dirty="0"/>
              <a:t>little error-handling  </a:t>
            </a:r>
            <a:r>
              <a:rPr lang="en-IN" sz="3200" dirty="0" smtClean="0"/>
              <a:t>behaviour</a:t>
            </a:r>
          </a:p>
          <a:p>
            <a:pPr lvl="1"/>
            <a:r>
              <a:rPr lang="en-IN" sz="2800" b="1" dirty="0" smtClean="0"/>
              <a:t>author </a:t>
            </a:r>
            <a:r>
              <a:rPr lang="en-IN" sz="2800" b="1" dirty="0"/>
              <a:t>was sloppy and </a:t>
            </a:r>
            <a:r>
              <a:rPr lang="en-IN" sz="2800" b="1" dirty="0" smtClean="0"/>
              <a:t>performed little testing</a:t>
            </a:r>
          </a:p>
          <a:p>
            <a:pPr lvl="1"/>
            <a:r>
              <a:rPr lang="en-IN" sz="2800" b="1" dirty="0" smtClean="0"/>
              <a:t> worm’s release </a:t>
            </a:r>
            <a:r>
              <a:rPr lang="en-IN" sz="2800" b="1" dirty="0"/>
              <a:t>was premature</a:t>
            </a:r>
            <a:r>
              <a:rPr lang="en-IN" sz="2800" dirty="0" smtClean="0"/>
              <a:t>.</a:t>
            </a:r>
          </a:p>
          <a:p>
            <a:pPr lvl="1"/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200" dirty="0" smtClean="0"/>
              <a:t>Structures  </a:t>
            </a:r>
            <a:r>
              <a:rPr lang="en-IN" sz="3200" dirty="0"/>
              <a:t>used  are all linked  lists  that  were inefficient  </a:t>
            </a:r>
          </a:p>
          <a:p>
            <a:pPr lvl="1"/>
            <a:r>
              <a:rPr lang="en-IN" sz="2800" b="1" dirty="0"/>
              <a:t>indicated  a  lack  of  advanced programming ability and/or tuition</a:t>
            </a:r>
            <a:r>
              <a:rPr lang="en-IN" sz="2800" b="1" dirty="0" smtClean="0"/>
              <a:t>.</a:t>
            </a:r>
          </a:p>
          <a:p>
            <a:pPr lvl="1"/>
            <a:endParaRPr lang="en-IN" sz="2800" b="1" dirty="0"/>
          </a:p>
          <a:p>
            <a:r>
              <a:rPr lang="en-IN" sz="3200" dirty="0" smtClean="0"/>
              <a:t>Contains </a:t>
            </a:r>
            <a:r>
              <a:rPr lang="en-IN" sz="3200" dirty="0"/>
              <a:t>redundancy of processing</a:t>
            </a:r>
            <a:r>
              <a:rPr lang="en-IN" sz="3200" dirty="0" smtClean="0"/>
              <a:t>.</a:t>
            </a:r>
          </a:p>
          <a:p>
            <a:endParaRPr lang="en-IN" sz="3200" dirty="0"/>
          </a:p>
          <a:p>
            <a:r>
              <a:rPr lang="en-IN" sz="3200" dirty="0" smtClean="0"/>
              <a:t>The </a:t>
            </a:r>
            <a:r>
              <a:rPr lang="en-IN" sz="3200" dirty="0"/>
              <a:t>code  seemed  to  have  been  written  over  a  </a:t>
            </a:r>
            <a:r>
              <a:rPr lang="en-IN" sz="3200" dirty="0" smtClean="0"/>
              <a:t>long period </a:t>
            </a:r>
            <a:r>
              <a:rPr lang="en-IN" sz="3200" dirty="0"/>
              <a:t>of time.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A  section  that  performs  cryptographic  functions  is exceptionally efficient  and provides functionality not used  by  the  worm.   </a:t>
            </a:r>
          </a:p>
          <a:p>
            <a:pPr lvl="1"/>
            <a:r>
              <a:rPr lang="en-IN" sz="2800" b="1" dirty="0"/>
              <a:t>This does not appear to be written by the author of the rest of the worm.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39</a:t>
            </a:fld>
            <a:endParaRPr lang="en-US" dirty="0"/>
          </a:p>
        </p:txBody>
      </p:sp>
      <p:pic>
        <p:nvPicPr>
          <p:cNvPr id="8194" name="Picture 2" descr="http://t1.gstatic.com/images?q=tbn:ANd9GcSeBDYyezD9vlvBcE0yzM76Zyzs3Gp6oiAbIq9Y5uX_BFS0R6RHywHRXPU2u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931" y="4509120"/>
            <a:ext cx="3136070" cy="2349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4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</a:t>
            </a:r>
            <a:r>
              <a:rPr lang="en-US" sz="2800" b="1" dirty="0" smtClean="0"/>
              <a:t>programmers</a:t>
            </a:r>
            <a:r>
              <a:rPr lang="en-US" sz="2800" dirty="0" smtClean="0"/>
              <a:t> program, they unwittingly (perhaps not) leave “</a:t>
            </a:r>
            <a:r>
              <a:rPr lang="en-US" sz="2800" b="1" dirty="0" smtClean="0"/>
              <a:t>fingerprints</a:t>
            </a:r>
            <a:r>
              <a:rPr lang="en-US" sz="2800" dirty="0" smtClean="0"/>
              <a:t>” in the content, structure, style and other elements that can be used to correctly </a:t>
            </a:r>
            <a:r>
              <a:rPr lang="en-US" sz="2800" b="1" dirty="0" smtClean="0"/>
              <a:t>identify</a:t>
            </a:r>
            <a:r>
              <a:rPr lang="en-US" sz="2800" dirty="0" smtClean="0"/>
              <a:t> the author(s) at later time.</a:t>
            </a:r>
          </a:p>
          <a:p>
            <a:endParaRPr lang="en-US" sz="2800" dirty="0" smtClean="0"/>
          </a:p>
          <a:p>
            <a:r>
              <a:rPr lang="en-US" sz="2800" dirty="0" smtClean="0"/>
              <a:t>When programmers compile, the </a:t>
            </a:r>
            <a:r>
              <a:rPr lang="en-US" sz="2800" b="1" dirty="0" smtClean="0"/>
              <a:t>tools</a:t>
            </a:r>
            <a:r>
              <a:rPr lang="en-US" sz="2800" dirty="0" smtClean="0"/>
              <a:t> they use leave “</a:t>
            </a:r>
            <a:r>
              <a:rPr lang="en-US" sz="2800" b="1" dirty="0" smtClean="0"/>
              <a:t>fingerprints</a:t>
            </a:r>
            <a:r>
              <a:rPr lang="en-US" sz="2800" dirty="0" smtClean="0"/>
              <a:t>” in the resulting executable code that can be used to </a:t>
            </a:r>
            <a:r>
              <a:rPr lang="en-US" sz="2800" b="1" dirty="0" smtClean="0"/>
              <a:t>identify</a:t>
            </a:r>
            <a:r>
              <a:rPr lang="en-US" sz="2800" dirty="0" smtClean="0"/>
              <a:t> those tools and the environment in which they were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WANK and OILZ worms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In  Longstaff  </a:t>
            </a:r>
            <a:r>
              <a:rPr lang="en-IN" sz="2800" dirty="0" smtClean="0"/>
              <a:t>and </a:t>
            </a:r>
            <a:r>
              <a:rPr lang="en-IN" sz="2800" dirty="0"/>
              <a:t>Schultz </a:t>
            </a:r>
            <a:r>
              <a:rPr lang="en-IN" sz="2800" dirty="0" smtClean="0"/>
              <a:t>(</a:t>
            </a:r>
            <a:r>
              <a:rPr lang="en-IN" sz="2800" dirty="0"/>
              <a:t>1993) </a:t>
            </a:r>
            <a:r>
              <a:rPr lang="en-IN" sz="2800" dirty="0" smtClean="0"/>
              <a:t>the WANK  </a:t>
            </a:r>
            <a:r>
              <a:rPr lang="en-IN" sz="2800" dirty="0"/>
              <a:t>and  </a:t>
            </a:r>
            <a:r>
              <a:rPr lang="en-IN" sz="2800" dirty="0" smtClean="0"/>
              <a:t>OILZ worms were studied.</a:t>
            </a:r>
          </a:p>
          <a:p>
            <a:r>
              <a:rPr lang="en-IN" sz="2800" dirty="0" smtClean="0"/>
              <a:t>Released in 1989.</a:t>
            </a:r>
          </a:p>
          <a:p>
            <a:r>
              <a:rPr lang="en-IN" sz="2800" dirty="0" smtClean="0"/>
              <a:t>written </a:t>
            </a:r>
            <a:r>
              <a:rPr lang="en-IN" sz="2800" dirty="0"/>
              <a:t>in </a:t>
            </a:r>
            <a:r>
              <a:rPr lang="en-IN" sz="2800" b="1" dirty="0" smtClean="0"/>
              <a:t>DCL</a:t>
            </a:r>
            <a:r>
              <a:rPr lang="en-IN" sz="2800" dirty="0" smtClean="0"/>
              <a:t>.</a:t>
            </a:r>
          </a:p>
          <a:p>
            <a:r>
              <a:rPr lang="en-IN" sz="2800" dirty="0" smtClean="0"/>
              <a:t>Focussed on attacking NASA and DOE systems</a:t>
            </a:r>
            <a:r>
              <a:rPr lang="en-IN" sz="2800" dirty="0"/>
              <a:t>. </a:t>
            </a:r>
            <a:endParaRPr lang="en-IN" sz="2800" dirty="0" smtClean="0"/>
          </a:p>
          <a:p>
            <a:r>
              <a:rPr lang="en-IN" sz="2800" dirty="0"/>
              <a:t>The  WANK </a:t>
            </a:r>
            <a:r>
              <a:rPr lang="en-IN" sz="2800" dirty="0" smtClean="0"/>
              <a:t>worm is 785 </a:t>
            </a:r>
            <a:r>
              <a:rPr lang="en-IN" sz="2800" dirty="0"/>
              <a:t>lines </a:t>
            </a:r>
            <a:r>
              <a:rPr lang="en-IN" sz="2800" dirty="0" smtClean="0"/>
              <a:t>long and exhibits </a:t>
            </a:r>
            <a:r>
              <a:rPr lang="en-IN" sz="2800" dirty="0"/>
              <a:t>structural  coding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/>
              <a:t>Three distinct authors worked on the system.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40</a:t>
            </a:fld>
            <a:endParaRPr lang="en-US" dirty="0"/>
          </a:p>
        </p:txBody>
      </p:sp>
      <p:pic>
        <p:nvPicPr>
          <p:cNvPr id="9218" name="Picture 2" descr="http://www.acecomputers.com/images/doe_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857" y="2204864"/>
            <a:ext cx="1389054" cy="138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upload.wikimedia.org/wikipedia/commons/thumb/e/e5/NASA_logo.svg/220px-NASA_logo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850" y="2106833"/>
            <a:ext cx="1864840" cy="158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7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brisoc.com/FCK_fileUploads/image/ForumImages/academ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323" y="382140"/>
            <a:ext cx="3409950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/>
              <a:t>Academic style of </a:t>
            </a:r>
            <a:r>
              <a:rPr lang="en-IN" sz="2800" dirty="0" smtClean="0"/>
              <a:t>programming</a:t>
            </a:r>
          </a:p>
          <a:p>
            <a:endParaRPr lang="en-IN" sz="2800" dirty="0"/>
          </a:p>
          <a:p>
            <a:r>
              <a:rPr lang="en-IN" sz="2800" dirty="0"/>
              <a:t>Descriptive and lower case variable </a:t>
            </a:r>
            <a:r>
              <a:rPr lang="en-IN" sz="2800" dirty="0" smtClean="0"/>
              <a:t>names</a:t>
            </a:r>
          </a:p>
          <a:p>
            <a:endParaRPr lang="en-IN" sz="2800" dirty="0"/>
          </a:p>
          <a:p>
            <a:r>
              <a:rPr lang="en-IN" sz="2800" dirty="0"/>
              <a:t>Flow based on variables,  gotos,  and  </a:t>
            </a:r>
            <a:r>
              <a:rPr lang="en-IN" sz="2800" dirty="0" smtClean="0"/>
              <a:t>subroutines and </a:t>
            </a:r>
            <a:r>
              <a:rPr lang="en-IN" sz="2800" dirty="0"/>
              <a:t>is </a:t>
            </a:r>
            <a:r>
              <a:rPr lang="en-IN" sz="2800" dirty="0" smtClean="0"/>
              <a:t>complex</a:t>
            </a:r>
          </a:p>
          <a:p>
            <a:endParaRPr lang="en-IN" sz="2800" dirty="0"/>
          </a:p>
          <a:p>
            <a:r>
              <a:rPr lang="en-IN" sz="2800" dirty="0"/>
              <a:t>High level of </a:t>
            </a:r>
            <a:r>
              <a:rPr lang="en-IN" sz="2800" dirty="0" smtClean="0"/>
              <a:t>understanding</a:t>
            </a:r>
          </a:p>
          <a:p>
            <a:endParaRPr lang="en-IN" sz="2800" dirty="0"/>
          </a:p>
          <a:p>
            <a:r>
              <a:rPr lang="en-IN" sz="2800" dirty="0"/>
              <a:t>Experimentation rather than malicious intent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Malicious code with hostile </a:t>
            </a:r>
            <a:r>
              <a:rPr lang="en-IN" sz="2800" dirty="0" smtClean="0"/>
              <a:t>intent</a:t>
            </a:r>
          </a:p>
          <a:p>
            <a:endParaRPr lang="en-IN" sz="2800" dirty="0"/>
          </a:p>
          <a:p>
            <a:r>
              <a:rPr lang="en-IN" sz="2800" dirty="0"/>
              <a:t>Use of </a:t>
            </a:r>
            <a:r>
              <a:rPr lang="en-IN" sz="2800" dirty="0" smtClean="0"/>
              <a:t>profanities</a:t>
            </a:r>
          </a:p>
          <a:p>
            <a:endParaRPr lang="en-IN" sz="2800" dirty="0"/>
          </a:p>
          <a:p>
            <a:r>
              <a:rPr lang="en-IN" sz="2800" dirty="0" smtClean="0"/>
              <a:t>Capitalisation</a:t>
            </a:r>
          </a:p>
          <a:p>
            <a:endParaRPr lang="en-IN" sz="2800" dirty="0"/>
          </a:p>
          <a:p>
            <a:r>
              <a:rPr lang="en-IN" sz="2800" dirty="0"/>
              <a:t>Simple programming style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42</a:t>
            </a:fld>
            <a:endParaRPr lang="en-US" dirty="0"/>
          </a:p>
        </p:txBody>
      </p:sp>
      <p:pic>
        <p:nvPicPr>
          <p:cNvPr id="11266" name="Picture 2" descr="http://upload.wikimedia.org/wikipedia/commons/thumb/f/f7/Profanity.svg/200px-Profanity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384" y="891726"/>
            <a:ext cx="2697088" cy="462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0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Combined the others’ </a:t>
            </a:r>
            <a:r>
              <a:rPr lang="en-IN" sz="2800" dirty="0" smtClean="0"/>
              <a:t>code</a:t>
            </a:r>
          </a:p>
          <a:p>
            <a:endParaRPr lang="en-IN" sz="2800" dirty="0"/>
          </a:p>
          <a:p>
            <a:r>
              <a:rPr lang="en-IN" sz="2800" dirty="0"/>
              <a:t>Mixed </a:t>
            </a:r>
            <a:r>
              <a:rPr lang="en-IN" sz="2800" dirty="0" smtClean="0"/>
              <a:t>case</a:t>
            </a:r>
          </a:p>
          <a:p>
            <a:endParaRPr lang="en-IN" sz="2800" dirty="0"/>
          </a:p>
          <a:p>
            <a:r>
              <a:rPr lang="en-IN" sz="2800" dirty="0"/>
              <a:t>Non-descriptive variable </a:t>
            </a:r>
            <a:r>
              <a:rPr lang="en-IN" sz="2800" dirty="0" smtClean="0"/>
              <a:t>names</a:t>
            </a:r>
          </a:p>
          <a:p>
            <a:endParaRPr lang="en-IN" sz="2800" dirty="0"/>
          </a:p>
          <a:p>
            <a:r>
              <a:rPr lang="en-IN" sz="2800" dirty="0"/>
              <a:t>Simple coding that resembles BASIC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43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620687"/>
            <a:ext cx="3180540" cy="4105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79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The fundamental assumption of </a:t>
            </a:r>
            <a:r>
              <a:rPr lang="en-IN" sz="2800" dirty="0" smtClean="0"/>
              <a:t>software forensics </a:t>
            </a:r>
            <a:r>
              <a:rPr lang="en-IN" sz="2800" dirty="0"/>
              <a:t>is that programmers tend to have </a:t>
            </a:r>
            <a:r>
              <a:rPr lang="en-IN" sz="2800" dirty="0" smtClean="0"/>
              <a:t> coding </a:t>
            </a:r>
            <a:r>
              <a:rPr lang="en-IN" sz="2800" dirty="0"/>
              <a:t>styles that are distinct, at least to some </a:t>
            </a:r>
            <a:r>
              <a:rPr lang="en-IN" sz="2800" dirty="0" smtClean="0"/>
              <a:t> degree</a:t>
            </a:r>
          </a:p>
          <a:p>
            <a:endParaRPr lang="en-IN" sz="2800" dirty="0"/>
          </a:p>
          <a:p>
            <a:r>
              <a:rPr lang="en-IN" sz="2800" dirty="0" smtClean="0"/>
              <a:t>As </a:t>
            </a:r>
            <a:r>
              <a:rPr lang="en-IN" sz="2800" dirty="0"/>
              <a:t>such these styles and features are often </a:t>
            </a:r>
            <a:r>
              <a:rPr lang="en-IN" sz="2800" dirty="0" smtClean="0"/>
              <a:t> recognizable </a:t>
            </a:r>
            <a:r>
              <a:rPr lang="en-IN" sz="2800" dirty="0"/>
              <a:t>in source code analysis </a:t>
            </a:r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/>
              <a:t>Software </a:t>
            </a:r>
            <a:r>
              <a:rPr lang="en-IN" sz="2800" dirty="0"/>
              <a:t>Forensic Goal: analyzing computer </a:t>
            </a:r>
            <a:r>
              <a:rPr lang="en-IN" sz="2800" dirty="0" smtClean="0"/>
              <a:t>programs </a:t>
            </a:r>
            <a:r>
              <a:rPr lang="en-IN" sz="2800" dirty="0"/>
              <a:t>authorship for legal reasons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76800"/>
          </a:xfrm>
        </p:spPr>
        <p:txBody>
          <a:bodyPr>
            <a:noAutofit/>
          </a:bodyPr>
          <a:lstStyle/>
          <a:p>
            <a:r>
              <a:rPr lang="en-IN" sz="2800" dirty="0"/>
              <a:t>The </a:t>
            </a:r>
            <a:r>
              <a:rPr lang="en-IN" sz="2800" dirty="0" smtClean="0"/>
              <a:t>authors </a:t>
            </a:r>
            <a:r>
              <a:rPr lang="en-IN" sz="2800" dirty="0"/>
              <a:t>are currently </a:t>
            </a:r>
            <a:r>
              <a:rPr lang="en-IN" sz="2800" dirty="0" smtClean="0"/>
              <a:t>developing </a:t>
            </a:r>
            <a:r>
              <a:rPr lang="en-IN" sz="2800" dirty="0"/>
              <a:t>a </a:t>
            </a:r>
            <a:r>
              <a:rPr lang="en-IN" sz="2800" dirty="0" smtClean="0"/>
              <a:t>toolkit called </a:t>
            </a:r>
            <a:r>
              <a:rPr lang="en-IN" sz="2800" b="1" dirty="0" smtClean="0"/>
              <a:t>IDENTIFIED</a:t>
            </a:r>
            <a:r>
              <a:rPr lang="en-IN" sz="2800" dirty="0" smtClean="0"/>
              <a:t> (</a:t>
            </a:r>
            <a:r>
              <a:rPr lang="en-IN" sz="2800" b="1" dirty="0"/>
              <a:t>I</a:t>
            </a:r>
            <a:r>
              <a:rPr lang="en-IN" sz="2800" dirty="0"/>
              <a:t>ntegrated </a:t>
            </a:r>
            <a:r>
              <a:rPr lang="en-IN" sz="2800" b="1" dirty="0" smtClean="0"/>
              <a:t>D</a:t>
            </a:r>
            <a:r>
              <a:rPr lang="en-IN" sz="2800" dirty="0" smtClean="0"/>
              <a:t>ictionary-based </a:t>
            </a:r>
            <a:r>
              <a:rPr lang="en-IN" sz="2800" b="1" dirty="0" smtClean="0"/>
              <a:t>E</a:t>
            </a:r>
            <a:r>
              <a:rPr lang="en-IN" sz="2800" dirty="0" smtClean="0"/>
              <a:t>xtraction of </a:t>
            </a:r>
            <a:r>
              <a:rPr lang="en-IN" sz="2800" b="1" dirty="0" smtClean="0"/>
              <a:t>N</a:t>
            </a:r>
            <a:r>
              <a:rPr lang="en-IN" sz="2800" dirty="0" smtClean="0"/>
              <a:t>on-</a:t>
            </a:r>
            <a:r>
              <a:rPr lang="en-IN" sz="2800" b="1" dirty="0" smtClean="0"/>
              <a:t>l</a:t>
            </a:r>
            <a:r>
              <a:rPr lang="en-IN" sz="2800" dirty="0" smtClean="0"/>
              <a:t>anguage-dependent </a:t>
            </a:r>
            <a:r>
              <a:rPr lang="en-IN" sz="2800" b="1" dirty="0" smtClean="0"/>
              <a:t>T</a:t>
            </a:r>
            <a:r>
              <a:rPr lang="en-IN" sz="2800" dirty="0" smtClean="0"/>
              <a:t>oken </a:t>
            </a:r>
            <a:r>
              <a:rPr lang="en-IN" sz="2800" b="1" dirty="0"/>
              <a:t>I</a:t>
            </a:r>
            <a:r>
              <a:rPr lang="en-IN" sz="2800" dirty="0"/>
              <a:t>nformation for </a:t>
            </a:r>
            <a:r>
              <a:rPr lang="en-IN" sz="2800" b="1" dirty="0" smtClean="0"/>
              <a:t>F</a:t>
            </a:r>
            <a:r>
              <a:rPr lang="en-IN" sz="2800" dirty="0" smtClean="0"/>
              <a:t>orensic </a:t>
            </a:r>
            <a:r>
              <a:rPr lang="en-IN" sz="2800" b="1" dirty="0" smtClean="0"/>
              <a:t>I</a:t>
            </a:r>
            <a:r>
              <a:rPr lang="en-IN" sz="2800" dirty="0" smtClean="0"/>
              <a:t>dentification</a:t>
            </a:r>
            <a:r>
              <a:rPr lang="en-IN" sz="2800" dirty="0"/>
              <a:t>, </a:t>
            </a:r>
            <a:r>
              <a:rPr lang="en-IN" sz="2800" b="1" dirty="0" smtClean="0"/>
              <a:t>E</a:t>
            </a:r>
            <a:r>
              <a:rPr lang="en-IN" sz="2800" dirty="0" smtClean="0"/>
              <a:t>xamination, and </a:t>
            </a:r>
            <a:r>
              <a:rPr lang="en-IN" sz="2800" b="1" dirty="0" smtClean="0"/>
              <a:t>D</a:t>
            </a:r>
            <a:r>
              <a:rPr lang="en-IN" sz="2800" dirty="0" smtClean="0"/>
              <a:t>iscrimination</a:t>
            </a:r>
            <a:r>
              <a:rPr lang="en-IN" sz="2800" dirty="0"/>
              <a:t>) </a:t>
            </a:r>
            <a:endParaRPr lang="en-IN" sz="2800" dirty="0" smtClean="0"/>
          </a:p>
          <a:p>
            <a:r>
              <a:rPr lang="en-US" sz="2800" dirty="0" smtClean="0"/>
              <a:t>Perform automatic </a:t>
            </a:r>
            <a:r>
              <a:rPr lang="en-US" sz="2800" dirty="0"/>
              <a:t>extraction </a:t>
            </a:r>
            <a:r>
              <a:rPr lang="en-US" sz="2800" dirty="0" smtClean="0"/>
              <a:t>of </a:t>
            </a:r>
            <a:r>
              <a:rPr lang="en-IN" sz="2800" dirty="0" smtClean="0"/>
              <a:t>a </a:t>
            </a:r>
            <a:r>
              <a:rPr lang="en-IN" sz="2800" dirty="0"/>
              <a:t>wide variety of </a:t>
            </a:r>
            <a:r>
              <a:rPr lang="en-IN" sz="2800" dirty="0" smtClean="0"/>
              <a:t>metrics</a:t>
            </a:r>
          </a:p>
          <a:p>
            <a:r>
              <a:rPr lang="en-US" sz="2800" dirty="0" smtClean="0"/>
              <a:t>Contains </a:t>
            </a:r>
            <a:r>
              <a:rPr lang="en-US" sz="2800" dirty="0"/>
              <a:t>modules for </a:t>
            </a:r>
            <a:r>
              <a:rPr lang="en-US" sz="2800" dirty="0" smtClean="0"/>
              <a:t>case based </a:t>
            </a:r>
            <a:r>
              <a:rPr lang="en-IN" sz="2800" dirty="0" smtClean="0"/>
              <a:t>reasoning</a:t>
            </a:r>
            <a:r>
              <a:rPr lang="en-IN" sz="2800" dirty="0"/>
              <a:t>, discriminant analysis, and other </a:t>
            </a:r>
            <a:r>
              <a:rPr lang="en-IN" sz="2800" dirty="0" smtClean="0"/>
              <a:t>analysis </a:t>
            </a:r>
            <a:r>
              <a:rPr lang="en-US" sz="2800" dirty="0" smtClean="0"/>
              <a:t>techniques</a:t>
            </a:r>
            <a:r>
              <a:rPr lang="en-US" sz="2800" dirty="0"/>
              <a:t>.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b="1" dirty="0" smtClean="0"/>
              <a:t>Formally </a:t>
            </a:r>
            <a:r>
              <a:rPr lang="en-IN" sz="2800" b="1" dirty="0"/>
              <a:t>defined metrics </a:t>
            </a:r>
            <a:r>
              <a:rPr lang="en-IN" sz="2800" dirty="0"/>
              <a:t>that can be used for software forensic</a:t>
            </a:r>
          </a:p>
          <a:p>
            <a:endParaRPr lang="en-IN" sz="2800" dirty="0" smtClean="0"/>
          </a:p>
          <a:p>
            <a:r>
              <a:rPr lang="en-IN" sz="2800" dirty="0" smtClean="0"/>
              <a:t>Statistical  </a:t>
            </a:r>
            <a:r>
              <a:rPr lang="en-IN" sz="2800" dirty="0"/>
              <a:t>models  of  certainty  and </a:t>
            </a:r>
            <a:r>
              <a:rPr lang="en-IN" sz="2800" u="sng" dirty="0"/>
              <a:t>combining  evidence</a:t>
            </a:r>
            <a:r>
              <a:rPr lang="en-IN" sz="2800" dirty="0"/>
              <a:t>  for  source code authorship  analysis</a:t>
            </a:r>
          </a:p>
          <a:p>
            <a:endParaRPr lang="en-US" sz="2800" dirty="0"/>
          </a:p>
          <a:p>
            <a:r>
              <a:rPr lang="en-IN" sz="2800" dirty="0"/>
              <a:t>Determining  the  </a:t>
            </a:r>
            <a:r>
              <a:rPr lang="en-IN" sz="2800" b="1" dirty="0"/>
              <a:t>legal  issues  </a:t>
            </a:r>
            <a:r>
              <a:rPr lang="en-IN" sz="2800" dirty="0"/>
              <a:t>that  would be involved in using such evidence.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8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</a:t>
            </a:r>
            <a:r>
              <a:rPr lang="en-US" dirty="0" smtClean="0"/>
              <a:t>Listening!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</a:t>
            </a:r>
            <a:r>
              <a:rPr lang="en-US" dirty="0"/>
              <a:t>Questions </a:t>
            </a:r>
            <a:r>
              <a:rPr lang="en-US" dirty="0" smtClean="0"/>
              <a:t>or Comments or Ideas or Complaints?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Linguistics</a:t>
            </a:r>
          </a:p>
          <a:p>
            <a:pPr lvl="1"/>
            <a:r>
              <a:rPr lang="en-US" sz="2400" dirty="0" smtClean="0"/>
              <a:t>The study of the nature, structure and variation of language, including phonetics, phonology, morphology, syntax, semantics, sociolinguistics and pragmatics.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sz="2800" dirty="0" smtClean="0"/>
              <a:t>Software Metrics</a:t>
            </a:r>
          </a:p>
          <a:p>
            <a:pPr lvl="1"/>
            <a:r>
              <a:rPr lang="en-US" sz="2400" dirty="0" smtClean="0"/>
              <a:t>A set of repeatable measurements of certain aspects of a software.</a:t>
            </a:r>
          </a:p>
          <a:p>
            <a:endParaRPr lang="en-US" dirty="0" smtClean="0"/>
          </a:p>
          <a:p>
            <a:r>
              <a:rPr lang="en-US" sz="2800" dirty="0" smtClean="0"/>
              <a:t>Programming Language</a:t>
            </a:r>
          </a:p>
          <a:p>
            <a:pPr lvl="1"/>
            <a:r>
              <a:rPr lang="en-IN" sz="2400" dirty="0"/>
              <a:t>A formal, structured, English-like language in which computer programs are written.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6</a:t>
            </a:fld>
            <a:endParaRPr lang="en-US" dirty="0"/>
          </a:p>
        </p:txBody>
      </p:sp>
      <p:pic>
        <p:nvPicPr>
          <p:cNvPr id="5122" name="Picture 2" descr="http://www.collegeteacher.org/csci101/resource_programming/pics/progLangu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021377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8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Differ in terms of </a:t>
            </a:r>
          </a:p>
          <a:p>
            <a:r>
              <a:rPr lang="en-US" sz="2800" dirty="0" smtClean="0"/>
              <a:t>Generation</a:t>
            </a:r>
          </a:p>
          <a:p>
            <a:pPr lvl="1"/>
            <a:r>
              <a:rPr lang="en-IN" sz="2400" dirty="0" smtClean="0"/>
              <a:t>the </a:t>
            </a:r>
            <a:r>
              <a:rPr lang="en-IN" sz="2400" b="1" dirty="0" smtClean="0"/>
              <a:t>time</a:t>
            </a:r>
            <a:r>
              <a:rPr lang="en-IN" sz="2400" dirty="0" smtClean="0"/>
              <a:t> that </a:t>
            </a:r>
            <a:r>
              <a:rPr lang="en-IN" sz="2400" dirty="0"/>
              <a:t>they </a:t>
            </a:r>
            <a:r>
              <a:rPr lang="en-IN" sz="2400" dirty="0" smtClean="0"/>
              <a:t>were devised and reflecting their </a:t>
            </a:r>
            <a:r>
              <a:rPr lang="en-IN" sz="2400" dirty="0"/>
              <a:t>level  of  </a:t>
            </a:r>
            <a:r>
              <a:rPr lang="en-IN" sz="2400" dirty="0" smtClean="0"/>
              <a:t>abstraction</a:t>
            </a:r>
          </a:p>
          <a:p>
            <a:r>
              <a:rPr lang="en-IN" sz="2800" dirty="0" smtClean="0"/>
              <a:t>Type</a:t>
            </a:r>
          </a:p>
          <a:p>
            <a:pPr lvl="1"/>
            <a:r>
              <a:rPr lang="en-IN" sz="2400" dirty="0"/>
              <a:t>such </a:t>
            </a:r>
            <a:r>
              <a:rPr lang="en-IN" sz="2400" dirty="0" smtClean="0"/>
              <a:t>as </a:t>
            </a:r>
            <a:r>
              <a:rPr lang="en-IN" sz="2400" b="1" dirty="0" smtClean="0"/>
              <a:t>procedural</a:t>
            </a:r>
            <a:r>
              <a:rPr lang="en-IN" sz="2400" dirty="0" smtClean="0"/>
              <a:t>, declarative</a:t>
            </a:r>
            <a:r>
              <a:rPr lang="en-IN" sz="2400" dirty="0"/>
              <a:t>, </a:t>
            </a:r>
            <a:r>
              <a:rPr lang="en-IN" sz="2400" b="1" dirty="0" smtClean="0"/>
              <a:t>object-oriented</a:t>
            </a:r>
            <a:r>
              <a:rPr lang="en-IN" sz="2400" dirty="0"/>
              <a:t>, </a:t>
            </a:r>
            <a:r>
              <a:rPr lang="en-IN" sz="2400" dirty="0" smtClean="0"/>
              <a:t>and functional</a:t>
            </a:r>
          </a:p>
          <a:p>
            <a:pPr lvl="1"/>
            <a:endParaRPr lang="en-IN" sz="2400" dirty="0"/>
          </a:p>
          <a:p>
            <a:r>
              <a:rPr lang="en-IN" sz="2800" dirty="0" smtClean="0"/>
              <a:t>Just like text, it can also be examined </a:t>
            </a:r>
            <a:r>
              <a:rPr lang="en-IN" sz="2800" dirty="0"/>
              <a:t>from a forensics viewpoint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70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Process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68116"/>
            <a:ext cx="9036496" cy="4741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"blueprint" of software</a:t>
            </a:r>
            <a:r>
              <a:rPr lang="en-US" sz="2800" dirty="0" smtClean="0"/>
              <a:t>.</a:t>
            </a:r>
          </a:p>
          <a:p>
            <a:endParaRPr lang="en-IN" sz="2800" b="1" dirty="0" smtClean="0"/>
          </a:p>
          <a:p>
            <a:r>
              <a:rPr lang="en-IN" sz="2800" dirty="0"/>
              <a:t>The </a:t>
            </a:r>
            <a:r>
              <a:rPr lang="en-IN" sz="2800" b="1" dirty="0" smtClean="0"/>
              <a:t>human-readable</a:t>
            </a:r>
            <a:r>
              <a:rPr lang="en-IN" sz="2800" dirty="0" smtClean="0"/>
              <a:t> form </a:t>
            </a:r>
            <a:r>
              <a:rPr lang="en-IN" sz="2800" dirty="0"/>
              <a:t>of a computer </a:t>
            </a:r>
            <a:r>
              <a:rPr lang="en-IN" sz="2800" dirty="0" smtClean="0"/>
              <a:t>program.</a:t>
            </a:r>
          </a:p>
          <a:p>
            <a:endParaRPr lang="en-IN" sz="2800" dirty="0" smtClean="0"/>
          </a:p>
          <a:p>
            <a:r>
              <a:rPr lang="en-IN" sz="2800" dirty="0" smtClean="0"/>
              <a:t>It is produced </a:t>
            </a:r>
            <a:r>
              <a:rPr lang="en-IN" sz="2800" dirty="0"/>
              <a:t>by programmers or generated by </a:t>
            </a:r>
            <a:r>
              <a:rPr lang="en-IN" sz="2800" dirty="0" smtClean="0"/>
              <a:t>programs.</a:t>
            </a:r>
          </a:p>
          <a:p>
            <a:endParaRPr lang="en-IN" sz="2800" dirty="0"/>
          </a:p>
          <a:p>
            <a:r>
              <a:rPr lang="en-IN" sz="2800" dirty="0" smtClean="0"/>
              <a:t>It is written </a:t>
            </a:r>
            <a:r>
              <a:rPr lang="en-IN" sz="2800" dirty="0"/>
              <a:t>in a </a:t>
            </a:r>
            <a:r>
              <a:rPr lang="en-IN" sz="2800" b="1" dirty="0"/>
              <a:t>computer programming </a:t>
            </a:r>
            <a:r>
              <a:rPr lang="en-IN" sz="2800" b="1" dirty="0" smtClean="0"/>
              <a:t>language</a:t>
            </a:r>
            <a:r>
              <a:rPr lang="en-IN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EDBC7-C8E5-4790-8DEE-C43F85F161F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4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1701</TotalTime>
  <Words>1672</Words>
  <Application>Microsoft Office PowerPoint</Application>
  <PresentationFormat>On-screen Show (4:3)</PresentationFormat>
  <Paragraphs>317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Clarity</vt:lpstr>
      <vt:lpstr>Software Forensics</vt:lpstr>
      <vt:lpstr>Outline</vt:lpstr>
      <vt:lpstr>Introduction</vt:lpstr>
      <vt:lpstr>Basic Idea</vt:lpstr>
      <vt:lpstr>Definition </vt:lpstr>
      <vt:lpstr>PowerPoint Presentation</vt:lpstr>
      <vt:lpstr>Programming Language</vt:lpstr>
      <vt:lpstr>Programming Process</vt:lpstr>
      <vt:lpstr>Source Code</vt:lpstr>
      <vt:lpstr>Source Code</vt:lpstr>
      <vt:lpstr>PowerPoint Presentation</vt:lpstr>
      <vt:lpstr>Source Code</vt:lpstr>
      <vt:lpstr>Flexibility</vt:lpstr>
      <vt:lpstr>Applicability for Forensics</vt:lpstr>
      <vt:lpstr>Software Forensics</vt:lpstr>
      <vt:lpstr>Definition</vt:lpstr>
      <vt:lpstr>Authorship Analysis</vt:lpstr>
      <vt:lpstr>Author Discrimination</vt:lpstr>
      <vt:lpstr>Author Identification</vt:lpstr>
      <vt:lpstr>Author Characterization</vt:lpstr>
      <vt:lpstr>Author Intent Determination</vt:lpstr>
      <vt:lpstr>Additional Sources of Evidence</vt:lpstr>
      <vt:lpstr>Software Forensics</vt:lpstr>
      <vt:lpstr>Motivation for Software Forensics</vt:lpstr>
      <vt:lpstr>Practice of Software Forensics</vt:lpstr>
      <vt:lpstr>Example of Metrics</vt:lpstr>
      <vt:lpstr>Example of Metrics</vt:lpstr>
      <vt:lpstr>Analyzing Executable Code</vt:lpstr>
      <vt:lpstr>Analyzing Source Code</vt:lpstr>
      <vt:lpstr>Analyzing Source Code</vt:lpstr>
      <vt:lpstr>Final Step of the Forensic Analysis</vt:lpstr>
      <vt:lpstr>Use of Software Forensic</vt:lpstr>
      <vt:lpstr>Issues</vt:lpstr>
      <vt:lpstr>Case Studies</vt:lpstr>
      <vt:lpstr>Analysis of Malicious Code</vt:lpstr>
      <vt:lpstr>Internet Worm (Spafford, 1989)</vt:lpstr>
      <vt:lpstr>Observations</vt:lpstr>
      <vt:lpstr>Observations</vt:lpstr>
      <vt:lpstr>Observations</vt:lpstr>
      <vt:lpstr>The WANK and OILZ worms</vt:lpstr>
      <vt:lpstr>Author One</vt:lpstr>
      <vt:lpstr>Author Two</vt:lpstr>
      <vt:lpstr>Author Three</vt:lpstr>
      <vt:lpstr>Conclusion</vt:lpstr>
      <vt:lpstr>Future Work</vt:lpstr>
      <vt:lpstr>Future Work</vt:lpstr>
      <vt:lpstr>Thank you for Listening!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Forensics</dc:title>
  <dc:creator>Mohammed Younus Siddiqui</dc:creator>
  <cp:lastModifiedBy>Mohammed Younus Siddiqui</cp:lastModifiedBy>
  <cp:revision>37</cp:revision>
  <dcterms:created xsi:type="dcterms:W3CDTF">2012-12-02T12:50:12Z</dcterms:created>
  <dcterms:modified xsi:type="dcterms:W3CDTF">2012-12-04T14:54:50Z</dcterms:modified>
</cp:coreProperties>
</file>