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261" r:id="rId6"/>
    <p:sldId id="264" r:id="rId7"/>
    <p:sldId id="263" r:id="rId8"/>
    <p:sldId id="262" r:id="rId9"/>
    <p:sldId id="265" r:id="rId10"/>
    <p:sldId id="266" r:id="rId11"/>
    <p:sldId id="267" r:id="rId12"/>
    <p:sldId id="268" r:id="rId13"/>
    <p:sldId id="277" r:id="rId14"/>
    <p:sldId id="278" r:id="rId15"/>
    <p:sldId id="281" r:id="rId16"/>
    <p:sldId id="279" r:id="rId17"/>
    <p:sldId id="269" r:id="rId18"/>
    <p:sldId id="270" r:id="rId19"/>
    <p:sldId id="271" r:id="rId20"/>
    <p:sldId id="272" r:id="rId21"/>
    <p:sldId id="273" r:id="rId22"/>
    <p:sldId id="274" r:id="rId23"/>
    <p:sldId id="275"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7794" autoAdjust="0"/>
    <p:restoredTop sz="94660"/>
  </p:normalViewPr>
  <p:slideViewPr>
    <p:cSldViewPr>
      <p:cViewPr>
        <p:scale>
          <a:sx n="125" d="100"/>
          <a:sy n="125" d="100"/>
        </p:scale>
        <p:origin x="-1224"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DBF0A71-F7D8-4D61-A277-E6AA66B0B5C6}"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DBF0A71-F7D8-4D61-A277-E6AA66B0B5C6}"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DBF0A71-F7D8-4D61-A277-E6AA66B0B5C6}"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DBF0A71-F7D8-4D61-A277-E6AA66B0B5C6}"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DBF0A71-F7D8-4D61-A277-E6AA66B0B5C6}"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DBF0A71-F7D8-4D61-A277-E6AA66B0B5C6}"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BDBF0A71-F7D8-4D61-A277-E6AA66B0B5C6}" type="datetimeFigureOut">
              <a:rPr lang="en-US" smtClean="0"/>
              <a:t>5/13/2014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DBF0A71-F7D8-4D61-A277-E6AA66B0B5C6}" type="datetimeFigureOut">
              <a:rPr lang="en-US" smtClean="0"/>
              <a:t>5/13/2014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F0A71-F7D8-4D61-A277-E6AA66B0B5C6}" type="datetimeFigureOut">
              <a:rPr lang="en-US" smtClean="0"/>
              <a:t>5/13/2014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39066B-B5ED-4566-8638-3D4AF0D551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DBF0A71-F7D8-4D61-A277-E6AA66B0B5C6}"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39066B-B5ED-4566-8638-3D4AF0D5516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BDBF0A71-F7D8-4D61-A277-E6AA66B0B5C6}" type="datetimeFigureOut">
              <a:rPr lang="en-US" smtClean="0"/>
              <a:t>5/13/2014</a:t>
            </a:fld>
            <a:endParaRPr lang="en-US"/>
          </a:p>
        </p:txBody>
      </p:sp>
      <p:sp>
        <p:nvSpPr>
          <p:cNvPr id="9" name="Slide Number Placeholder 8"/>
          <p:cNvSpPr>
            <a:spLocks noGrp="1"/>
          </p:cNvSpPr>
          <p:nvPr>
            <p:ph type="sldNum" sz="quarter" idx="11"/>
          </p:nvPr>
        </p:nvSpPr>
        <p:spPr/>
        <p:txBody>
          <a:bodyPr/>
          <a:lstStyle/>
          <a:p>
            <a:fld id="{D139066B-B5ED-4566-8638-3D4AF0D5516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139066B-B5ED-4566-8638-3D4AF0D5516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DBF0A71-F7D8-4D61-A277-E6AA66B0B5C6}" type="datetimeFigureOut">
              <a:rPr lang="en-US" smtClean="0"/>
              <a:t>5/13/2014</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23.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21.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8.xml"/><Relationship Id="rId5" Type="http://schemas.openxmlformats.org/officeDocument/2006/relationships/slide" Target="slide6.xml"/><Relationship Id="rId10" Type="http://schemas.openxmlformats.org/officeDocument/2006/relationships/slide" Target="slide17.xml"/><Relationship Id="rId4" Type="http://schemas.openxmlformats.org/officeDocument/2006/relationships/slide" Target="slide5.xml"/><Relationship Id="rId9" Type="http://schemas.openxmlformats.org/officeDocument/2006/relationships/slide" Target="slide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en-US" dirty="0"/>
              <a:t/>
            </a:r>
            <a:br>
              <a:rPr lang="en-US" dirty="0"/>
            </a:br>
            <a:r>
              <a:rPr lang="en-US" dirty="0"/>
              <a:t> </a:t>
            </a:r>
            <a:r>
              <a:rPr lang="en-US" sz="5400" b="1" dirty="0"/>
              <a:t>3WSDS </a:t>
            </a:r>
            <a:r>
              <a:rPr lang="en-US" dirty="0"/>
              <a:t/>
            </a:r>
            <a:br>
              <a:rPr lang="en-US" dirty="0"/>
            </a:br>
            <a:r>
              <a:rPr lang="en-US" sz="3600" dirty="0"/>
              <a:t>3-Way Secure Data </a:t>
            </a:r>
            <a:r>
              <a:rPr lang="en-US" sz="3600" dirty="0" smtClean="0"/>
              <a:t>Splitting</a:t>
            </a:r>
            <a:br>
              <a:rPr lang="en-US" sz="3600" dirty="0" smtClean="0"/>
            </a:br>
            <a:r>
              <a:rPr lang="en-US" sz="3600" dirty="0"/>
              <a:t/>
            </a:r>
            <a:br>
              <a:rPr lang="en-US" sz="3600" dirty="0"/>
            </a:br>
            <a:r>
              <a:rPr lang="en-US" sz="3600" dirty="0"/>
              <a:t> </a:t>
            </a:r>
            <a:r>
              <a:rPr lang="en-US" sz="2400" b="1" dirty="0"/>
              <a:t>Supervisor: </a:t>
            </a:r>
            <a:r>
              <a:rPr lang="en-US" sz="2400" dirty="0"/>
              <a:t>Dr. Talal </a:t>
            </a:r>
            <a:r>
              <a:rPr lang="en-US" sz="2400" dirty="0" err="1"/>
              <a:t>Alkharobi</a:t>
            </a:r>
            <a:r>
              <a:rPr lang="en-US" sz="2400" dirty="0"/>
              <a:t> </a:t>
            </a:r>
            <a:r>
              <a:rPr lang="en-US" sz="2400" dirty="0" smtClean="0"/>
              <a:t> </a:t>
            </a:r>
            <a:endParaRPr lang="en-US" sz="3600" dirty="0"/>
          </a:p>
        </p:txBody>
      </p:sp>
      <p:sp>
        <p:nvSpPr>
          <p:cNvPr id="3" name="عنوان فرعي 2"/>
          <p:cNvSpPr>
            <a:spLocks noGrp="1"/>
          </p:cNvSpPr>
          <p:nvPr>
            <p:ph type="subTitle" idx="1"/>
          </p:nvPr>
        </p:nvSpPr>
        <p:spPr/>
        <p:txBody>
          <a:bodyPr>
            <a:normAutofit fontScale="70000" lnSpcReduction="20000"/>
          </a:bodyPr>
          <a:lstStyle/>
          <a:p>
            <a:endParaRPr lang="en-US" dirty="0"/>
          </a:p>
          <a:p>
            <a:r>
              <a:rPr lang="en-US" dirty="0"/>
              <a:t> </a:t>
            </a:r>
          </a:p>
          <a:p>
            <a:r>
              <a:rPr lang="en-US" sz="2600" b="1" dirty="0" smtClean="0"/>
              <a:t>Abdul-</a:t>
            </a:r>
            <a:r>
              <a:rPr lang="en-US" sz="2600" b="1" dirty="0" err="1" smtClean="0"/>
              <a:t>Mohsin</a:t>
            </a:r>
            <a:r>
              <a:rPr lang="en-US" sz="2600" b="1" dirty="0" smtClean="0"/>
              <a:t> AL-</a:t>
            </a:r>
            <a:r>
              <a:rPr lang="en-US" sz="2600" b="1" dirty="0" err="1" smtClean="0"/>
              <a:t>Faraj</a:t>
            </a:r>
            <a:r>
              <a:rPr lang="en-US" sz="2600" b="1" dirty="0" smtClean="0"/>
              <a:t> (</a:t>
            </a:r>
            <a:r>
              <a:rPr lang="en-US" sz="2600" b="1" dirty="0"/>
              <a:t>201081340) </a:t>
            </a:r>
          </a:p>
          <a:p>
            <a:r>
              <a:rPr lang="en-US" sz="2600" b="1" dirty="0" smtClean="0"/>
              <a:t>Hamed </a:t>
            </a:r>
            <a:r>
              <a:rPr lang="en-US" sz="2600" b="1" dirty="0"/>
              <a:t>Al-Mehdhar (200925210) </a:t>
            </a:r>
          </a:p>
          <a:p>
            <a:endParaRPr lang="en-US" dirty="0"/>
          </a:p>
        </p:txBody>
      </p:sp>
    </p:spTree>
    <p:extLst>
      <p:ext uri="{BB962C8B-B14F-4D97-AF65-F5344CB8AC3E}">
        <p14:creationId xmlns:p14="http://schemas.microsoft.com/office/powerpoint/2010/main" val="3863061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r>
              <a:rPr lang="en-US" sz="3200" b="1" dirty="0" smtClean="0">
                <a:latin typeface="+mj-lt"/>
              </a:rPr>
              <a:t>Architecture</a:t>
            </a:r>
            <a:r>
              <a:rPr lang="en-US" sz="3600" b="1" dirty="0" smtClean="0"/>
              <a:t>:</a:t>
            </a:r>
          </a:p>
          <a:p>
            <a:pPr lvl="1"/>
            <a:r>
              <a:rPr lang="en-US" sz="3200" b="1" i="1" dirty="0"/>
              <a:t>System Components: </a:t>
            </a:r>
            <a:r>
              <a:rPr lang="en-US" sz="2800" dirty="0" smtClean="0"/>
              <a:t> </a:t>
            </a:r>
            <a:endParaRPr lang="en-US" sz="2600" dirty="0"/>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72815"/>
            <a:ext cx="7272808" cy="5305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99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endParaRPr lang="en-US" sz="3200" b="1" dirty="0" smtClean="0">
              <a:latin typeface="+mj-lt"/>
            </a:endParaRPr>
          </a:p>
          <a:p>
            <a:r>
              <a:rPr lang="en-US" sz="3200" b="1" dirty="0" smtClean="0">
                <a:latin typeface="+mj-lt"/>
              </a:rPr>
              <a:t>Architecture</a:t>
            </a:r>
            <a:r>
              <a:rPr lang="en-US" sz="3600" b="1" dirty="0" smtClean="0"/>
              <a:t>:</a:t>
            </a:r>
          </a:p>
          <a:p>
            <a:pPr marL="114300" indent="0">
              <a:buNone/>
            </a:pPr>
            <a:endParaRPr lang="en-US" sz="3600" b="1" dirty="0" smtClean="0"/>
          </a:p>
          <a:p>
            <a:pPr lvl="1"/>
            <a:r>
              <a:rPr lang="en-US" sz="2400" b="1" i="1" dirty="0" smtClean="0"/>
              <a:t>Interfaces </a:t>
            </a:r>
            <a:r>
              <a:rPr lang="en-US" sz="2400" b="1" i="1" dirty="0"/>
              <a:t>between hardware components and how they are connected to each other: </a:t>
            </a:r>
            <a:endParaRPr lang="en-US" sz="2400" b="1" i="1" dirty="0" smtClean="0"/>
          </a:p>
          <a:p>
            <a:pPr marL="411480" lvl="1" indent="0">
              <a:buNone/>
            </a:pPr>
            <a:endParaRPr lang="en-US" sz="3200" b="1" i="1" dirty="0" smtClean="0"/>
          </a:p>
          <a:p>
            <a:pPr lvl="2"/>
            <a:r>
              <a:rPr lang="en-US" sz="2400" i="1" dirty="0"/>
              <a:t>The Arduino is connected to the USB host shields using TTL serial communication </a:t>
            </a:r>
            <a:r>
              <a:rPr lang="en-US" sz="2400" i="1" dirty="0" smtClean="0"/>
              <a:t>interface.</a:t>
            </a:r>
          </a:p>
          <a:p>
            <a:pPr lvl="3"/>
            <a:r>
              <a:rPr lang="en-US" sz="2200" i="1" dirty="0" smtClean="0"/>
              <a:t>Ex</a:t>
            </a:r>
            <a:r>
              <a:rPr lang="en-US" sz="2200" i="1" dirty="0"/>
              <a:t>, </a:t>
            </a:r>
            <a:r>
              <a:rPr lang="en-US" sz="2200" i="1" dirty="0" smtClean="0"/>
              <a:t>USB </a:t>
            </a:r>
            <a:r>
              <a:rPr lang="en-US" sz="2200" i="1" dirty="0"/>
              <a:t>port 0 is connected to pins 2(RX) and 3(TX</a:t>
            </a:r>
            <a:r>
              <a:rPr lang="en-US" sz="2200" i="1" dirty="0" smtClean="0"/>
              <a:t>).</a:t>
            </a:r>
            <a:endParaRPr lang="en-US" sz="2200" i="1" dirty="0"/>
          </a:p>
          <a:p>
            <a:pPr lvl="3"/>
            <a:endParaRPr lang="en-US" sz="2200" i="1" dirty="0" smtClean="0"/>
          </a:p>
        </p:txBody>
      </p:sp>
    </p:spTree>
    <p:extLst>
      <p:ext uri="{BB962C8B-B14F-4D97-AF65-F5344CB8AC3E}">
        <p14:creationId xmlns:p14="http://schemas.microsoft.com/office/powerpoint/2010/main" val="978810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r>
              <a:rPr lang="en-US" sz="2800" b="1" dirty="0"/>
              <a:t>Component Design and </a:t>
            </a:r>
            <a:r>
              <a:rPr lang="en-US" sz="2800" b="1" dirty="0" smtClean="0"/>
              <a:t>Implementation</a:t>
            </a:r>
            <a:r>
              <a:rPr lang="en-US" sz="3200" b="1" dirty="0" smtClean="0"/>
              <a:t>:</a:t>
            </a:r>
          </a:p>
          <a:p>
            <a:pPr marL="114300" indent="0">
              <a:buNone/>
            </a:pPr>
            <a:endParaRPr lang="en-US" sz="3200" b="1" dirty="0" smtClean="0"/>
          </a:p>
          <a:p>
            <a:pPr lvl="1"/>
            <a:r>
              <a:rPr lang="en-US" b="1" dirty="0">
                <a:latin typeface="+mj-lt"/>
              </a:rPr>
              <a:t>Off-the-shelf hardware and software components: </a:t>
            </a:r>
            <a:endParaRPr lang="en-US" b="1" dirty="0" smtClean="0">
              <a:latin typeface="+mj-lt"/>
            </a:endParaRPr>
          </a:p>
          <a:p>
            <a:pPr marL="411480" lvl="1" indent="0">
              <a:buNone/>
            </a:pPr>
            <a:endParaRPr lang="en-US" b="1" dirty="0">
              <a:latin typeface="+mj-lt"/>
            </a:endParaRPr>
          </a:p>
          <a:p>
            <a:pPr lvl="2"/>
            <a:r>
              <a:rPr lang="en-US" dirty="0" smtClean="0">
                <a:latin typeface="+mj-lt"/>
              </a:rPr>
              <a:t>Arduino </a:t>
            </a:r>
            <a:r>
              <a:rPr lang="en-US" dirty="0">
                <a:latin typeface="+mj-lt"/>
              </a:rPr>
              <a:t>Uno. </a:t>
            </a:r>
          </a:p>
          <a:p>
            <a:pPr lvl="2"/>
            <a:r>
              <a:rPr lang="en-US" dirty="0" smtClean="0">
                <a:latin typeface="+mj-lt"/>
              </a:rPr>
              <a:t>USB </a:t>
            </a:r>
            <a:r>
              <a:rPr lang="en-US" dirty="0">
                <a:latin typeface="+mj-lt"/>
              </a:rPr>
              <a:t>host shields. </a:t>
            </a:r>
          </a:p>
          <a:p>
            <a:pPr lvl="2"/>
            <a:r>
              <a:rPr lang="en-US" dirty="0" smtClean="0">
                <a:latin typeface="+mj-lt"/>
              </a:rPr>
              <a:t>Buttons</a:t>
            </a:r>
            <a:r>
              <a:rPr lang="en-US" dirty="0">
                <a:latin typeface="+mj-lt"/>
              </a:rPr>
              <a:t>. </a:t>
            </a:r>
          </a:p>
          <a:p>
            <a:pPr lvl="2"/>
            <a:r>
              <a:rPr lang="en-US" dirty="0" err="1" smtClean="0">
                <a:latin typeface="+mj-lt"/>
              </a:rPr>
              <a:t>SoftwareSerial</a:t>
            </a:r>
            <a:r>
              <a:rPr lang="en-US" dirty="0" smtClean="0">
                <a:latin typeface="+mj-lt"/>
              </a:rPr>
              <a:t> Library. </a:t>
            </a:r>
          </a:p>
          <a:p>
            <a:pPr lvl="2"/>
            <a:endParaRPr lang="en-US" dirty="0">
              <a:latin typeface="+mj-lt"/>
            </a:endParaRPr>
          </a:p>
          <a:p>
            <a:pPr lvl="1"/>
            <a:r>
              <a:rPr lang="en-US" b="1" dirty="0">
                <a:latin typeface="+mj-lt"/>
              </a:rPr>
              <a:t>Custom software components: </a:t>
            </a:r>
            <a:endParaRPr lang="en-US" b="1" dirty="0" smtClean="0">
              <a:latin typeface="+mj-lt"/>
            </a:endParaRPr>
          </a:p>
          <a:p>
            <a:pPr marL="411480" lvl="1" indent="0">
              <a:buNone/>
            </a:pPr>
            <a:endParaRPr lang="en-US" b="1" dirty="0" smtClean="0">
              <a:latin typeface="+mj-lt"/>
            </a:endParaRPr>
          </a:p>
          <a:p>
            <a:pPr lvl="2"/>
            <a:r>
              <a:rPr lang="en-US" b="1" dirty="0">
                <a:latin typeface="+mj-lt"/>
              </a:rPr>
              <a:t>Secret Partitioning </a:t>
            </a:r>
            <a:r>
              <a:rPr lang="en-US" b="1" dirty="0" smtClean="0">
                <a:latin typeface="+mj-lt"/>
              </a:rPr>
              <a:t>code.</a:t>
            </a:r>
          </a:p>
          <a:p>
            <a:pPr lvl="2"/>
            <a:r>
              <a:rPr lang="en-US" b="1" dirty="0">
                <a:latin typeface="+mj-lt"/>
              </a:rPr>
              <a:t>Secret Reconstruction </a:t>
            </a:r>
            <a:r>
              <a:rPr lang="en-US" b="1" dirty="0" smtClean="0">
                <a:latin typeface="+mj-lt"/>
              </a:rPr>
              <a:t>code.</a:t>
            </a:r>
            <a:endParaRPr lang="en-US" b="1" dirty="0">
              <a:latin typeface="+mj-lt"/>
            </a:endParaRPr>
          </a:p>
          <a:p>
            <a:pPr lvl="2"/>
            <a:endParaRPr lang="en-US" sz="2200" dirty="0" smtClean="0"/>
          </a:p>
        </p:txBody>
      </p:sp>
    </p:spTree>
    <p:extLst>
      <p:ext uri="{BB962C8B-B14F-4D97-AF65-F5344CB8AC3E}">
        <p14:creationId xmlns:p14="http://schemas.microsoft.com/office/powerpoint/2010/main" val="3049019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pPr marL="114300" indent="0">
              <a:buNone/>
            </a:pPr>
            <a:r>
              <a:rPr lang="en-US" sz="2800" b="1" dirty="0" smtClean="0"/>
              <a:t>Off-shelf hardware and software components</a:t>
            </a:r>
          </a:p>
          <a:p>
            <a:pPr marL="114300" indent="0">
              <a:buNone/>
            </a:pPr>
            <a:endParaRPr lang="en-US" sz="2800" b="1" dirty="0" smtClean="0"/>
          </a:p>
          <a:p>
            <a:pPr lvl="1"/>
            <a:r>
              <a:rPr lang="en-US" b="1" dirty="0" err="1" smtClean="0">
                <a:latin typeface="+mj-lt"/>
              </a:rPr>
              <a:t>Arduino</a:t>
            </a:r>
            <a:r>
              <a:rPr lang="en-US" b="1" dirty="0" smtClean="0">
                <a:latin typeface="+mj-lt"/>
              </a:rPr>
              <a:t> Uno</a:t>
            </a:r>
          </a:p>
          <a:p>
            <a:pPr marL="411480" lvl="1" indent="0">
              <a:buNone/>
            </a:pPr>
            <a:endParaRPr lang="en-US" b="1" dirty="0">
              <a:latin typeface="+mj-lt"/>
            </a:endParaRPr>
          </a:p>
          <a:p>
            <a:pPr lvl="2"/>
            <a:r>
              <a:rPr lang="en-US" dirty="0" smtClean="0">
                <a:latin typeface="+mj-lt"/>
              </a:rPr>
              <a:t>Do </a:t>
            </a:r>
            <a:r>
              <a:rPr lang="en-US" dirty="0">
                <a:latin typeface="+mj-lt"/>
              </a:rPr>
              <a:t>the processing part of </a:t>
            </a:r>
            <a:r>
              <a:rPr lang="en-US" dirty="0" smtClean="0">
                <a:latin typeface="+mj-lt"/>
              </a:rPr>
              <a:t>the design</a:t>
            </a:r>
          </a:p>
          <a:p>
            <a:pPr marL="777240" lvl="2" indent="0">
              <a:buNone/>
            </a:pPr>
            <a:endParaRPr lang="en-US" dirty="0" smtClean="0">
              <a:latin typeface="+mj-lt"/>
            </a:endParaRPr>
          </a:p>
          <a:p>
            <a:pPr lvl="2"/>
            <a:r>
              <a:rPr lang="en-US" dirty="0" smtClean="0">
                <a:latin typeface="+mj-lt"/>
              </a:rPr>
              <a:t>Project code is uploaded to the </a:t>
            </a:r>
            <a:r>
              <a:rPr lang="en-US" dirty="0" err="1" smtClean="0">
                <a:latin typeface="+mj-lt"/>
              </a:rPr>
              <a:t>Arduino</a:t>
            </a:r>
            <a:endParaRPr lang="en-US" dirty="0">
              <a:latin typeface="+mj-lt"/>
            </a:endParaRPr>
          </a:p>
          <a:p>
            <a:pPr lvl="2"/>
            <a:endParaRPr lang="en-US" dirty="0">
              <a:latin typeface="+mj-lt"/>
            </a:endParaRPr>
          </a:p>
          <a:p>
            <a:pPr lvl="1"/>
            <a:r>
              <a:rPr lang="en-US" b="1" dirty="0" smtClean="0">
                <a:latin typeface="+mj-lt"/>
              </a:rPr>
              <a:t>Buttons</a:t>
            </a:r>
            <a:endParaRPr lang="en-US" b="1" dirty="0">
              <a:latin typeface="+mj-lt"/>
            </a:endParaRPr>
          </a:p>
          <a:p>
            <a:pPr marL="411480" lvl="1" indent="0">
              <a:buNone/>
            </a:pPr>
            <a:endParaRPr lang="en-US" b="1" dirty="0" smtClean="0">
              <a:latin typeface="+mj-lt"/>
            </a:endParaRPr>
          </a:p>
          <a:p>
            <a:pPr lvl="2"/>
            <a:r>
              <a:rPr lang="en-US" dirty="0" smtClean="0"/>
              <a:t>Partitioning and reconstruction buttons</a:t>
            </a:r>
          </a:p>
          <a:p>
            <a:pPr lvl="2"/>
            <a:endParaRPr lang="en-US" dirty="0"/>
          </a:p>
          <a:p>
            <a:pPr lvl="2"/>
            <a:r>
              <a:rPr lang="en-US" dirty="0" smtClean="0"/>
              <a:t>Each button will trigger respective sub function.</a:t>
            </a:r>
            <a:endParaRPr lang="en-US" dirty="0"/>
          </a:p>
          <a:p>
            <a:pPr marL="777240" lvl="2" indent="0">
              <a:buNone/>
            </a:pPr>
            <a:endParaRPr lang="en-US" b="1" dirty="0" smtClean="0"/>
          </a:p>
          <a:p>
            <a:pPr lvl="2"/>
            <a:endParaRPr lang="en-US" sz="2200" dirty="0"/>
          </a:p>
          <a:p>
            <a:pPr lvl="2"/>
            <a:endParaRPr lang="en-US" sz="22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0552" y="1412776"/>
            <a:ext cx="2812632"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4899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pPr marL="114300" indent="0">
              <a:buNone/>
            </a:pPr>
            <a:r>
              <a:rPr lang="en-US" sz="2800" b="1" dirty="0" smtClean="0"/>
              <a:t>Off-shelf hardware and software components</a:t>
            </a:r>
          </a:p>
          <a:p>
            <a:pPr marL="114300" indent="0">
              <a:buNone/>
            </a:pPr>
            <a:endParaRPr lang="en-US" sz="2800" b="1" dirty="0" smtClean="0"/>
          </a:p>
          <a:p>
            <a:pPr lvl="1"/>
            <a:r>
              <a:rPr lang="en-US" b="1" dirty="0" smtClean="0">
                <a:latin typeface="+mj-lt"/>
              </a:rPr>
              <a:t>USB host shields</a:t>
            </a:r>
          </a:p>
          <a:p>
            <a:pPr marL="411480" lvl="1" indent="0">
              <a:buNone/>
            </a:pPr>
            <a:endParaRPr lang="en-US" b="1" dirty="0">
              <a:latin typeface="+mj-lt"/>
            </a:endParaRPr>
          </a:p>
          <a:p>
            <a:pPr lvl="2"/>
            <a:r>
              <a:rPr lang="en-US" dirty="0" smtClean="0">
                <a:latin typeface="+mj-lt"/>
              </a:rPr>
              <a:t>Interface between the </a:t>
            </a:r>
            <a:r>
              <a:rPr lang="en-US" dirty="0" err="1" smtClean="0">
                <a:latin typeface="+mj-lt"/>
              </a:rPr>
              <a:t>Arduino</a:t>
            </a:r>
            <a:r>
              <a:rPr lang="en-US" dirty="0" smtClean="0">
                <a:latin typeface="+mj-lt"/>
              </a:rPr>
              <a:t> Uno </a:t>
            </a:r>
          </a:p>
          <a:p>
            <a:pPr marL="777240" lvl="2" indent="0">
              <a:buNone/>
            </a:pPr>
            <a:r>
              <a:rPr lang="en-US" dirty="0">
                <a:latin typeface="+mj-lt"/>
              </a:rPr>
              <a:t> </a:t>
            </a:r>
            <a:r>
              <a:rPr lang="en-US" dirty="0" smtClean="0">
                <a:latin typeface="+mj-lt"/>
              </a:rPr>
              <a:t>    and the USB flash drives</a:t>
            </a:r>
          </a:p>
          <a:p>
            <a:pPr marL="777240" lvl="2" indent="0">
              <a:buNone/>
            </a:pPr>
            <a:endParaRPr lang="en-US" dirty="0" smtClean="0">
              <a:latin typeface="+mj-lt"/>
            </a:endParaRPr>
          </a:p>
          <a:p>
            <a:pPr lvl="2"/>
            <a:r>
              <a:rPr lang="en-US" dirty="0" smtClean="0">
                <a:latin typeface="+mj-lt"/>
              </a:rPr>
              <a:t>Preinstalled flash drive software, </a:t>
            </a:r>
          </a:p>
          <a:p>
            <a:pPr marL="777240" lvl="2" indent="0">
              <a:buNone/>
            </a:pPr>
            <a:r>
              <a:rPr lang="en-US" dirty="0">
                <a:latin typeface="+mj-lt"/>
              </a:rPr>
              <a:t> </a:t>
            </a:r>
            <a:r>
              <a:rPr lang="en-US" dirty="0" smtClean="0">
                <a:latin typeface="+mj-lt"/>
              </a:rPr>
              <a:t>   </a:t>
            </a:r>
            <a:r>
              <a:rPr lang="en-US" dirty="0" smtClean="0">
                <a:latin typeface="+mj-lt"/>
              </a:rPr>
              <a:t>manufactured by </a:t>
            </a:r>
            <a:r>
              <a:rPr lang="en-US" dirty="0" err="1" smtClean="0">
                <a:latin typeface="+mj-lt"/>
              </a:rPr>
              <a:t>HobbyTronics</a:t>
            </a:r>
            <a:endParaRPr lang="en-US" b="1" dirty="0">
              <a:latin typeface="+mj-lt"/>
            </a:endParaRPr>
          </a:p>
          <a:p>
            <a:pPr marL="411480" lvl="1" indent="0">
              <a:buNone/>
            </a:pPr>
            <a:endParaRPr lang="en-US" b="1" dirty="0" smtClean="0">
              <a:latin typeface="+mj-lt"/>
            </a:endParaRPr>
          </a:p>
          <a:p>
            <a:pPr lvl="2"/>
            <a:r>
              <a:rPr lang="en-US" dirty="0" smtClean="0"/>
              <a:t>Communication with </a:t>
            </a:r>
            <a:r>
              <a:rPr lang="en-US" dirty="0" err="1" smtClean="0"/>
              <a:t>Arduino</a:t>
            </a:r>
            <a:r>
              <a:rPr lang="en-US" dirty="0" smtClean="0"/>
              <a:t> via TTL serial interface, ASCII characters</a:t>
            </a:r>
          </a:p>
          <a:p>
            <a:pPr lvl="2"/>
            <a:endParaRPr lang="en-US" dirty="0"/>
          </a:p>
          <a:p>
            <a:pPr lvl="2"/>
            <a:r>
              <a:rPr lang="en-US" dirty="0" smtClean="0"/>
              <a:t>Reads different commands , terminated by carriage return character (“$read filename </a:t>
            </a:r>
            <a:r>
              <a:rPr lang="en-US" dirty="0" err="1" smtClean="0"/>
              <a:t>linenumber</a:t>
            </a:r>
            <a:r>
              <a:rPr lang="en-US" dirty="0" smtClean="0"/>
              <a:t>”)</a:t>
            </a:r>
          </a:p>
          <a:p>
            <a:pPr lvl="2"/>
            <a:endParaRPr lang="en-US" dirty="0"/>
          </a:p>
          <a:p>
            <a:pPr lvl="2"/>
            <a:r>
              <a:rPr lang="en-US" dirty="0" smtClean="0"/>
              <a:t>Silent (microcontroller) and terminal (PC) mode</a:t>
            </a:r>
            <a:endParaRPr lang="en-US" dirty="0"/>
          </a:p>
          <a:p>
            <a:pPr marL="777240" lvl="2" indent="0">
              <a:buNone/>
            </a:pPr>
            <a:endParaRPr lang="en-US" b="1" dirty="0" smtClean="0"/>
          </a:p>
          <a:p>
            <a:pPr lvl="2"/>
            <a:endParaRPr lang="en-US" sz="2200" dirty="0"/>
          </a:p>
          <a:p>
            <a:pPr lvl="2"/>
            <a:endParaRPr lang="en-US" sz="22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556790"/>
            <a:ext cx="3216736" cy="2541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1464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pPr marL="114300" indent="0">
              <a:buNone/>
            </a:pPr>
            <a:endParaRPr lang="en-US" sz="2800" b="1" dirty="0" smtClean="0"/>
          </a:p>
          <a:p>
            <a:pPr marL="114300" indent="0">
              <a:buNone/>
            </a:pPr>
            <a:r>
              <a:rPr lang="en-US" sz="2800" b="1" dirty="0"/>
              <a:t>Off-shelf hardware and software components</a:t>
            </a:r>
          </a:p>
          <a:p>
            <a:pPr marL="114300" indent="0">
              <a:buNone/>
            </a:pPr>
            <a:endParaRPr lang="en-US" sz="2800" b="1" dirty="0" smtClean="0"/>
          </a:p>
          <a:p>
            <a:pPr lvl="1"/>
            <a:r>
              <a:rPr lang="en-US" b="1" dirty="0" err="1" smtClean="0">
                <a:latin typeface="+mj-lt"/>
              </a:rPr>
              <a:t>SoftwareSerial</a:t>
            </a:r>
            <a:r>
              <a:rPr lang="en-US" b="1" dirty="0" smtClean="0">
                <a:latin typeface="+mj-lt"/>
              </a:rPr>
              <a:t> library</a:t>
            </a:r>
          </a:p>
          <a:p>
            <a:pPr marL="411480" lvl="1" indent="0">
              <a:buNone/>
            </a:pPr>
            <a:endParaRPr lang="en-US" b="1" dirty="0">
              <a:latin typeface="+mj-lt"/>
            </a:endParaRPr>
          </a:p>
          <a:p>
            <a:pPr lvl="2"/>
            <a:r>
              <a:rPr lang="en-US" dirty="0">
                <a:latin typeface="+mj-lt"/>
              </a:rPr>
              <a:t>used to make digital </a:t>
            </a:r>
            <a:r>
              <a:rPr lang="en-US" dirty="0" smtClean="0">
                <a:latin typeface="+mj-lt"/>
              </a:rPr>
              <a:t>pins </a:t>
            </a:r>
            <a:r>
              <a:rPr lang="en-US" dirty="0">
                <a:latin typeface="+mj-lt"/>
              </a:rPr>
              <a:t>act as a Serial TTL RX and </a:t>
            </a:r>
            <a:r>
              <a:rPr lang="en-US" dirty="0" smtClean="0">
                <a:latin typeface="+mj-lt"/>
              </a:rPr>
              <a:t>TX</a:t>
            </a:r>
            <a:r>
              <a:rPr lang="en-US" dirty="0">
                <a:latin typeface="+mj-lt"/>
              </a:rPr>
              <a:t> </a:t>
            </a:r>
            <a:r>
              <a:rPr lang="en-US" dirty="0" smtClean="0">
                <a:latin typeface="+mj-lt"/>
              </a:rPr>
              <a:t>pins</a:t>
            </a:r>
          </a:p>
          <a:p>
            <a:pPr marL="411480" lvl="1" indent="0">
              <a:buNone/>
            </a:pPr>
            <a:endParaRPr lang="en-US" b="1" dirty="0" smtClean="0">
              <a:latin typeface="+mj-lt"/>
            </a:endParaRPr>
          </a:p>
          <a:p>
            <a:pPr lvl="2"/>
            <a:r>
              <a:rPr lang="en-US" dirty="0" smtClean="0"/>
              <a:t>Create object example: </a:t>
            </a:r>
            <a:r>
              <a:rPr lang="en-US" dirty="0" err="1" smtClean="0"/>
              <a:t>SoftwareSerial</a:t>
            </a:r>
            <a:r>
              <a:rPr lang="en-US" dirty="0" smtClean="0"/>
              <a:t> </a:t>
            </a:r>
            <a:r>
              <a:rPr lang="en-US" dirty="0" err="1" smtClean="0"/>
              <a:t>mySerial</a:t>
            </a:r>
            <a:r>
              <a:rPr lang="en-US" dirty="0" smtClean="0"/>
              <a:t>(2,3) //RX , TX</a:t>
            </a:r>
            <a:endParaRPr lang="en-US" dirty="0"/>
          </a:p>
          <a:p>
            <a:pPr lvl="2"/>
            <a:endParaRPr lang="en-US" dirty="0" smtClean="0"/>
          </a:p>
          <a:p>
            <a:pPr lvl="2"/>
            <a:r>
              <a:rPr lang="en-US" dirty="0" err="1" smtClean="0"/>
              <a:t>mySerial.write</a:t>
            </a:r>
            <a:r>
              <a:rPr lang="en-US" dirty="0" smtClean="0"/>
              <a:t>() is used to write to the serial interface</a:t>
            </a:r>
          </a:p>
          <a:p>
            <a:pPr marL="777240" lvl="2" indent="0">
              <a:buNone/>
            </a:pPr>
            <a:r>
              <a:rPr lang="en-US" dirty="0" smtClean="0"/>
              <a:t> </a:t>
            </a:r>
            <a:endParaRPr lang="en-US" dirty="0"/>
          </a:p>
          <a:p>
            <a:pPr lvl="2"/>
            <a:r>
              <a:rPr lang="en-US" dirty="0" err="1" smtClean="0"/>
              <a:t>mySerial.read</a:t>
            </a:r>
            <a:r>
              <a:rPr lang="en-US" dirty="0" smtClean="0"/>
              <a:t>() </a:t>
            </a:r>
            <a:r>
              <a:rPr lang="en-US" dirty="0"/>
              <a:t>is used to </a:t>
            </a:r>
            <a:r>
              <a:rPr lang="en-US" dirty="0" smtClean="0"/>
              <a:t>read from the </a:t>
            </a:r>
            <a:r>
              <a:rPr lang="en-US" dirty="0"/>
              <a:t>serial interface</a:t>
            </a:r>
            <a:endParaRPr lang="en-US" b="1" dirty="0" smtClean="0"/>
          </a:p>
          <a:p>
            <a:pPr lvl="2"/>
            <a:endParaRPr lang="en-US" sz="2200" dirty="0"/>
          </a:p>
          <a:p>
            <a:pPr lvl="2"/>
            <a:endParaRPr lang="en-US" sz="2200" dirty="0" smtClean="0"/>
          </a:p>
        </p:txBody>
      </p:sp>
    </p:spTree>
    <p:extLst>
      <p:ext uri="{BB962C8B-B14F-4D97-AF65-F5344CB8AC3E}">
        <p14:creationId xmlns:p14="http://schemas.microsoft.com/office/powerpoint/2010/main" val="3388094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lnSpcReduction="10000"/>
          </a:bodyPr>
          <a:lstStyle/>
          <a:p>
            <a:pPr marL="114300" indent="0">
              <a:buNone/>
            </a:pPr>
            <a:r>
              <a:rPr lang="en-US" sz="2800" b="1" dirty="0" smtClean="0"/>
              <a:t>Custom Software Components</a:t>
            </a:r>
          </a:p>
          <a:p>
            <a:pPr marL="114300" indent="0">
              <a:buNone/>
            </a:pPr>
            <a:endParaRPr lang="en-US" sz="2800" b="1" dirty="0" smtClean="0"/>
          </a:p>
          <a:p>
            <a:pPr lvl="1"/>
            <a:r>
              <a:rPr lang="en-US" sz="2400" b="1" dirty="0" smtClean="0">
                <a:latin typeface="+mj-lt"/>
              </a:rPr>
              <a:t>Secret Partitioning Code</a:t>
            </a:r>
          </a:p>
          <a:p>
            <a:pPr lvl="2"/>
            <a:r>
              <a:rPr lang="en-US" sz="2200" dirty="0" smtClean="0"/>
              <a:t>Uploaded to </a:t>
            </a:r>
            <a:r>
              <a:rPr lang="en-US" sz="2200" dirty="0" err="1" smtClean="0"/>
              <a:t>Arduino</a:t>
            </a:r>
            <a:r>
              <a:rPr lang="en-US" sz="2200" dirty="0" smtClean="0"/>
              <a:t> as part of the main code</a:t>
            </a:r>
          </a:p>
          <a:p>
            <a:pPr lvl="2"/>
            <a:r>
              <a:rPr lang="en-US" sz="2200" dirty="0" smtClean="0"/>
              <a:t>Code is triggered when the partitioning button is pressed</a:t>
            </a:r>
          </a:p>
          <a:p>
            <a:pPr lvl="2"/>
            <a:r>
              <a:rPr lang="en-US" sz="2200" dirty="0" smtClean="0"/>
              <a:t>Implements the partitioning sub function</a:t>
            </a:r>
          </a:p>
          <a:p>
            <a:pPr lvl="2"/>
            <a:r>
              <a:rPr lang="en-US" sz="2200" dirty="0" err="1" smtClean="0"/>
              <a:t>Psuedo</a:t>
            </a:r>
            <a:r>
              <a:rPr lang="en-US" sz="2200" dirty="0" smtClean="0"/>
              <a:t> code written before actual code</a:t>
            </a:r>
          </a:p>
          <a:p>
            <a:pPr lvl="2"/>
            <a:endParaRPr lang="en-US" b="1" dirty="0" smtClean="0">
              <a:latin typeface="+mj-lt"/>
            </a:endParaRPr>
          </a:p>
          <a:p>
            <a:pPr lvl="1"/>
            <a:r>
              <a:rPr lang="en-US" sz="2400" b="1" dirty="0" smtClean="0">
                <a:latin typeface="+mj-lt"/>
              </a:rPr>
              <a:t>Secret Reconstruction Code</a:t>
            </a:r>
            <a:endParaRPr lang="en-US" sz="2400" b="1" dirty="0">
              <a:latin typeface="+mj-lt"/>
            </a:endParaRPr>
          </a:p>
          <a:p>
            <a:pPr lvl="2"/>
            <a:r>
              <a:rPr lang="en-US" sz="2200" dirty="0"/>
              <a:t>Uploaded to </a:t>
            </a:r>
            <a:r>
              <a:rPr lang="en-US" sz="2200" dirty="0" err="1"/>
              <a:t>Arduino</a:t>
            </a:r>
            <a:r>
              <a:rPr lang="en-US" sz="2200" dirty="0"/>
              <a:t> as part of the main code</a:t>
            </a:r>
          </a:p>
          <a:p>
            <a:pPr lvl="2"/>
            <a:r>
              <a:rPr lang="en-US" sz="2200" dirty="0"/>
              <a:t>Code is triggered when the </a:t>
            </a:r>
            <a:r>
              <a:rPr lang="en-US" sz="2200" dirty="0" smtClean="0"/>
              <a:t>reconstruction button </a:t>
            </a:r>
            <a:r>
              <a:rPr lang="en-US" sz="2200" dirty="0"/>
              <a:t>is pressed</a:t>
            </a:r>
          </a:p>
          <a:p>
            <a:pPr lvl="2"/>
            <a:r>
              <a:rPr lang="en-US" sz="2200" dirty="0"/>
              <a:t>Implements the reconstruction </a:t>
            </a:r>
            <a:r>
              <a:rPr lang="en-US" sz="2200" dirty="0" smtClean="0"/>
              <a:t>sub </a:t>
            </a:r>
            <a:r>
              <a:rPr lang="en-US" sz="2200" dirty="0"/>
              <a:t>function</a:t>
            </a:r>
          </a:p>
          <a:p>
            <a:pPr lvl="2"/>
            <a:r>
              <a:rPr lang="en-US" sz="2200" dirty="0" err="1"/>
              <a:t>Psuedo</a:t>
            </a:r>
            <a:r>
              <a:rPr lang="en-US" sz="2200" dirty="0"/>
              <a:t> code written before actual code</a:t>
            </a:r>
            <a:endParaRPr lang="en-US" b="1" dirty="0"/>
          </a:p>
          <a:p>
            <a:pPr lvl="2"/>
            <a:endParaRPr lang="en-US" sz="2200" dirty="0"/>
          </a:p>
          <a:p>
            <a:pPr lvl="2"/>
            <a:endParaRPr lang="en-US" sz="2200" dirty="0" smtClean="0"/>
          </a:p>
        </p:txBody>
      </p:sp>
    </p:spTree>
    <p:extLst>
      <p:ext uri="{BB962C8B-B14F-4D97-AF65-F5344CB8AC3E}">
        <p14:creationId xmlns:p14="http://schemas.microsoft.com/office/powerpoint/2010/main" val="1063594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r>
              <a:rPr lang="en-US" sz="2800" b="1" dirty="0">
                <a:latin typeface="+mj-lt"/>
              </a:rPr>
              <a:t>System integration </a:t>
            </a:r>
            <a:r>
              <a:rPr lang="en-US" sz="3200" b="1" dirty="0" smtClean="0">
                <a:latin typeface="+mj-lt"/>
              </a:rPr>
              <a:t>:</a:t>
            </a:r>
          </a:p>
          <a:p>
            <a:pPr lvl="1"/>
            <a:r>
              <a:rPr lang="en-US" sz="2400" dirty="0" smtClean="0">
                <a:latin typeface="+mj-lt"/>
              </a:rPr>
              <a:t>Testing and debugging:</a:t>
            </a:r>
          </a:p>
          <a:p>
            <a:pPr marL="411480" lvl="1" indent="0">
              <a:buNone/>
            </a:pPr>
            <a:endParaRPr lang="en-US" sz="2400" dirty="0" smtClean="0">
              <a:latin typeface="+mj-lt"/>
            </a:endParaRPr>
          </a:p>
          <a:p>
            <a:pPr lvl="2"/>
            <a:r>
              <a:rPr lang="en-US" sz="2400" dirty="0" smtClean="0">
                <a:latin typeface="+mj-lt"/>
              </a:rPr>
              <a:t>Testing </a:t>
            </a:r>
            <a:r>
              <a:rPr lang="en-US" sz="2400" dirty="0">
                <a:latin typeface="+mj-lt"/>
              </a:rPr>
              <a:t>of the USB host </a:t>
            </a:r>
            <a:r>
              <a:rPr lang="en-US" sz="2400" dirty="0" smtClean="0">
                <a:latin typeface="+mj-lt"/>
              </a:rPr>
              <a:t>shields:</a:t>
            </a:r>
          </a:p>
          <a:p>
            <a:pPr marL="777240" lvl="2" indent="0">
              <a:buNone/>
            </a:pPr>
            <a:endParaRPr lang="en-US" sz="2400" dirty="0"/>
          </a:p>
          <a:p>
            <a:pPr lvl="3">
              <a:lnSpc>
                <a:spcPct val="150000"/>
              </a:lnSpc>
            </a:pPr>
            <a:r>
              <a:rPr lang="en-US" sz="2000" dirty="0">
                <a:latin typeface="+mj-lt"/>
              </a:rPr>
              <a:t>Tested to read and write from a file using a single shield</a:t>
            </a:r>
            <a:r>
              <a:rPr lang="en-US" sz="2000" dirty="0" smtClean="0">
                <a:latin typeface="+mj-lt"/>
              </a:rPr>
              <a:t>.</a:t>
            </a:r>
          </a:p>
          <a:p>
            <a:pPr lvl="3">
              <a:lnSpc>
                <a:spcPct val="150000"/>
              </a:lnSpc>
            </a:pPr>
            <a:r>
              <a:rPr lang="en-US" sz="2000" dirty="0" smtClean="0">
                <a:latin typeface="+mj-lt"/>
              </a:rPr>
              <a:t>Tested different commands of USB host shield.</a:t>
            </a:r>
            <a:endParaRPr lang="en-US" sz="2000" dirty="0" smtClean="0">
              <a:latin typeface="+mj-lt"/>
            </a:endParaRPr>
          </a:p>
          <a:p>
            <a:pPr lvl="3">
              <a:lnSpc>
                <a:spcPct val="150000"/>
              </a:lnSpc>
            </a:pPr>
            <a:r>
              <a:rPr lang="en-US" sz="2000" dirty="0" smtClean="0">
                <a:latin typeface="+mj-lt"/>
              </a:rPr>
              <a:t>Tested </a:t>
            </a:r>
            <a:r>
              <a:rPr lang="en-US" sz="2000" dirty="0">
                <a:latin typeface="+mj-lt"/>
              </a:rPr>
              <a:t>to copy a file from a flash drive </a:t>
            </a:r>
            <a:r>
              <a:rPr lang="en-US" sz="2000" dirty="0" smtClean="0">
                <a:latin typeface="+mj-lt"/>
              </a:rPr>
              <a:t>to </a:t>
            </a:r>
            <a:r>
              <a:rPr lang="en-US" sz="2000" dirty="0">
                <a:latin typeface="+mj-lt"/>
              </a:rPr>
              <a:t>another flash </a:t>
            </a:r>
            <a:r>
              <a:rPr lang="en-US" sz="2000" dirty="0" smtClean="0">
                <a:latin typeface="+mj-lt"/>
              </a:rPr>
              <a:t>drive.</a:t>
            </a:r>
            <a:endParaRPr lang="en-US" sz="2000" dirty="0">
              <a:latin typeface="+mj-lt"/>
            </a:endParaRPr>
          </a:p>
          <a:p>
            <a:pPr lvl="3">
              <a:lnSpc>
                <a:spcPct val="150000"/>
              </a:lnSpc>
            </a:pPr>
            <a:r>
              <a:rPr lang="en-US" sz="2000" dirty="0" smtClean="0">
                <a:latin typeface="+mj-lt"/>
              </a:rPr>
              <a:t>Tested </a:t>
            </a:r>
            <a:r>
              <a:rPr lang="en-US" sz="2000" dirty="0" smtClean="0">
                <a:latin typeface="+mj-lt"/>
              </a:rPr>
              <a:t>copying files from 1 flash drive to 3 flash drives</a:t>
            </a:r>
            <a:endParaRPr lang="en-US" sz="2000" dirty="0">
              <a:latin typeface="+mj-lt"/>
            </a:endParaRPr>
          </a:p>
          <a:p>
            <a:pPr lvl="3"/>
            <a:endParaRPr lang="en-US" sz="2000" dirty="0">
              <a:latin typeface="+mj-lt"/>
            </a:endParaRPr>
          </a:p>
          <a:p>
            <a:pPr lvl="3"/>
            <a:endParaRPr lang="en-US" sz="2000" dirty="0" smtClean="0">
              <a:latin typeface="+mj-lt"/>
            </a:endParaRPr>
          </a:p>
        </p:txBody>
      </p:sp>
    </p:spTree>
    <p:extLst>
      <p:ext uri="{BB962C8B-B14F-4D97-AF65-F5344CB8AC3E}">
        <p14:creationId xmlns:p14="http://schemas.microsoft.com/office/powerpoint/2010/main" val="2209675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Issues </a:t>
            </a:r>
            <a:endParaRPr lang="en-US" dirty="0"/>
          </a:p>
        </p:txBody>
      </p:sp>
      <p:sp>
        <p:nvSpPr>
          <p:cNvPr id="3" name="عنصر نائب للمحتوى 2"/>
          <p:cNvSpPr>
            <a:spLocks noGrp="1"/>
          </p:cNvSpPr>
          <p:nvPr>
            <p:ph idx="1"/>
          </p:nvPr>
        </p:nvSpPr>
        <p:spPr/>
        <p:txBody>
          <a:bodyPr/>
          <a:lstStyle/>
          <a:p>
            <a:r>
              <a:rPr lang="en-US" dirty="0">
                <a:latin typeface="+mj-lt"/>
              </a:rPr>
              <a:t>throughout the progressions of our work we faced a lot of issues and challenges </a:t>
            </a:r>
            <a:r>
              <a:rPr lang="en-US" dirty="0" smtClean="0">
                <a:latin typeface="+mj-lt"/>
              </a:rPr>
              <a:t>such as: </a:t>
            </a:r>
          </a:p>
          <a:p>
            <a:pPr marL="114300" indent="0">
              <a:buNone/>
            </a:pPr>
            <a:endParaRPr lang="en-US" sz="2400" dirty="0"/>
          </a:p>
          <a:p>
            <a:pPr marL="868680" lvl="1" indent="-457200">
              <a:buFont typeface="+mj-lt"/>
              <a:buAutoNum type="arabicPeriod"/>
            </a:pPr>
            <a:r>
              <a:rPr lang="en-US" dirty="0" smtClean="0">
                <a:latin typeface="+mj-lt"/>
              </a:rPr>
              <a:t>The </a:t>
            </a:r>
            <a:r>
              <a:rPr lang="en-US" dirty="0">
                <a:latin typeface="+mj-lt"/>
              </a:rPr>
              <a:t>first issue we faced was how to communicate with flash drives using an </a:t>
            </a:r>
            <a:r>
              <a:rPr lang="en-US" dirty="0" smtClean="0">
                <a:latin typeface="+mj-lt"/>
              </a:rPr>
              <a:t>Arduino.</a:t>
            </a:r>
          </a:p>
          <a:p>
            <a:pPr marL="868680" lvl="1" indent="-457200">
              <a:buFont typeface="+mj-lt"/>
              <a:buAutoNum type="arabicPeriod"/>
            </a:pPr>
            <a:endParaRPr lang="en-US" sz="2400" dirty="0">
              <a:latin typeface="+mj-lt"/>
            </a:endParaRPr>
          </a:p>
          <a:p>
            <a:pPr marL="868680" lvl="1" indent="-457200">
              <a:buFont typeface="+mj-lt"/>
              <a:buAutoNum type="arabicPeriod"/>
            </a:pPr>
            <a:r>
              <a:rPr lang="en-US" dirty="0" smtClean="0">
                <a:latin typeface="+mj-lt"/>
              </a:rPr>
              <a:t>The </a:t>
            </a:r>
            <a:r>
              <a:rPr lang="en-US" dirty="0">
                <a:latin typeface="+mj-lt"/>
              </a:rPr>
              <a:t>second issue we faced was how to make the Arduino act as a flash drive </a:t>
            </a:r>
            <a:endParaRPr lang="en-US" dirty="0" smtClean="0">
              <a:latin typeface="+mj-lt"/>
            </a:endParaRPr>
          </a:p>
          <a:p>
            <a:pPr marL="868680" lvl="1" indent="-457200">
              <a:buFont typeface="+mj-lt"/>
              <a:buAutoNum type="arabicPeriod"/>
            </a:pPr>
            <a:endParaRPr lang="en-US" sz="2400" dirty="0"/>
          </a:p>
          <a:p>
            <a:pPr marL="868680" lvl="1" indent="-457200">
              <a:buFont typeface="+mj-lt"/>
              <a:buAutoNum type="arabicPeriod"/>
            </a:pPr>
            <a:r>
              <a:rPr lang="en-US" dirty="0"/>
              <a:t>The third issue we faced was </a:t>
            </a:r>
            <a:r>
              <a:rPr lang="en-US" dirty="0" smtClean="0"/>
              <a:t>while testing the USB host shields, one shield stopped working and another one was not reading and writing properly, had to make prototype on 2 USB ports</a:t>
            </a:r>
          </a:p>
          <a:p>
            <a:pPr marL="411480" lvl="1" indent="0">
              <a:buNone/>
            </a:pPr>
            <a:endParaRPr lang="en-US" dirty="0"/>
          </a:p>
          <a:p>
            <a:pPr marL="411480" lvl="1" indent="0">
              <a:buNone/>
            </a:pPr>
            <a:endParaRPr lang="en-US" dirty="0"/>
          </a:p>
          <a:p>
            <a:pPr marL="868680" lvl="1" indent="-457200">
              <a:buFont typeface="+mj-lt"/>
              <a:buAutoNum type="arabicPeriod"/>
            </a:pPr>
            <a:endParaRPr lang="en-US" dirty="0"/>
          </a:p>
          <a:p>
            <a:pPr lvl="1"/>
            <a:endParaRPr lang="en-US" dirty="0">
              <a:latin typeface="+mj-lt"/>
            </a:endParaRPr>
          </a:p>
        </p:txBody>
      </p:sp>
    </p:spTree>
    <p:extLst>
      <p:ext uri="{BB962C8B-B14F-4D97-AF65-F5344CB8AC3E}">
        <p14:creationId xmlns:p14="http://schemas.microsoft.com/office/powerpoint/2010/main" val="1384300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smtClean="0"/>
              <a:t>Issues </a:t>
            </a:r>
            <a:endParaRPr lang="en-US" b="1" dirty="0"/>
          </a:p>
        </p:txBody>
      </p:sp>
      <p:sp>
        <p:nvSpPr>
          <p:cNvPr id="3" name="عنصر نائب للمحتوى 2"/>
          <p:cNvSpPr>
            <a:spLocks noGrp="1"/>
          </p:cNvSpPr>
          <p:nvPr>
            <p:ph idx="1"/>
          </p:nvPr>
        </p:nvSpPr>
        <p:spPr>
          <a:xfrm>
            <a:off x="467544" y="1484784"/>
            <a:ext cx="7620000" cy="4627984"/>
          </a:xfrm>
        </p:spPr>
        <p:txBody>
          <a:bodyPr>
            <a:normAutofit/>
          </a:bodyPr>
          <a:lstStyle/>
          <a:p>
            <a:pPr marL="114300" indent="0">
              <a:buNone/>
            </a:pPr>
            <a:endParaRPr lang="en-US" sz="2000" dirty="0">
              <a:latin typeface="+mj-lt"/>
            </a:endParaRPr>
          </a:p>
          <a:p>
            <a:pPr marL="571500" indent="-457200">
              <a:buAutoNum type="arabicPeriod" startAt="4"/>
            </a:pPr>
            <a:r>
              <a:rPr lang="en-US" sz="2000" dirty="0" smtClean="0">
                <a:latin typeface="+mj-lt"/>
              </a:rPr>
              <a:t>The </a:t>
            </a:r>
            <a:r>
              <a:rPr lang="en-US" sz="2000" dirty="0">
                <a:latin typeface="+mj-lt"/>
              </a:rPr>
              <a:t>fourth </a:t>
            </a:r>
            <a:r>
              <a:rPr lang="en-US" sz="2000" dirty="0" smtClean="0">
                <a:latin typeface="+mj-lt"/>
              </a:rPr>
              <a:t>kind of issues were experience in testing the USB host shields:</a:t>
            </a:r>
          </a:p>
          <a:p>
            <a:pPr marL="114300" indent="0">
              <a:buNone/>
            </a:pPr>
            <a:endParaRPr lang="en-US" sz="2000" dirty="0" smtClean="0">
              <a:latin typeface="+mj-lt"/>
            </a:endParaRPr>
          </a:p>
          <a:p>
            <a:pPr lvl="1"/>
            <a:r>
              <a:rPr lang="en-US" sz="1800" dirty="0" smtClean="0">
                <a:latin typeface="+mj-lt"/>
              </a:rPr>
              <a:t> Incorrect reading and writing from and to files in flash drive.</a:t>
            </a:r>
          </a:p>
          <a:p>
            <a:pPr marL="411480" lvl="1" indent="0">
              <a:buNone/>
            </a:pPr>
            <a:endParaRPr lang="en-US" sz="1800" dirty="0" smtClean="0">
              <a:latin typeface="+mj-lt"/>
            </a:endParaRPr>
          </a:p>
          <a:p>
            <a:pPr lvl="1"/>
            <a:r>
              <a:rPr lang="en-US" sz="1800" dirty="0" smtClean="0">
                <a:latin typeface="+mj-lt"/>
              </a:rPr>
              <a:t>At a point, we couldn’t communicate with the USB shields so we changed the </a:t>
            </a:r>
            <a:r>
              <a:rPr lang="en-US" sz="1800" dirty="0" err="1" smtClean="0">
                <a:latin typeface="+mj-lt"/>
              </a:rPr>
              <a:t>Arduino</a:t>
            </a:r>
            <a:r>
              <a:rPr lang="en-US" sz="1800" dirty="0" smtClean="0">
                <a:latin typeface="+mj-lt"/>
              </a:rPr>
              <a:t> and it worked.</a:t>
            </a:r>
          </a:p>
          <a:p>
            <a:pPr marL="411480" lvl="1" indent="0">
              <a:buNone/>
            </a:pPr>
            <a:endParaRPr lang="en-US" sz="1800" dirty="0" smtClean="0">
              <a:latin typeface="+mj-lt"/>
            </a:endParaRPr>
          </a:p>
          <a:p>
            <a:pPr lvl="1"/>
            <a:r>
              <a:rPr lang="en-US" sz="1800" dirty="0" smtClean="0">
                <a:latin typeface="+mj-lt"/>
              </a:rPr>
              <a:t>Reading commands sent concatenated with read lines, </a:t>
            </a:r>
            <a:r>
              <a:rPr lang="en-US" sz="1800" dirty="0" err="1" smtClean="0">
                <a:latin typeface="+mj-lt"/>
              </a:rPr>
              <a:t>mySerial.flush</a:t>
            </a:r>
            <a:r>
              <a:rPr lang="en-US" sz="1800" dirty="0" smtClean="0">
                <a:latin typeface="+mj-lt"/>
              </a:rPr>
              <a:t>()</a:t>
            </a:r>
          </a:p>
          <a:p>
            <a:pPr marL="411480" lvl="1" indent="0">
              <a:buNone/>
            </a:pPr>
            <a:endParaRPr lang="en-US" sz="1800" dirty="0" smtClean="0">
              <a:latin typeface="+mj-lt"/>
            </a:endParaRPr>
          </a:p>
          <a:p>
            <a:pPr lvl="1"/>
            <a:r>
              <a:rPr lang="en-US" sz="1800" dirty="0" smtClean="0">
                <a:latin typeface="+mj-lt"/>
              </a:rPr>
              <a:t>A lot of faced problems throughout the progression of writing our code</a:t>
            </a:r>
            <a:endParaRPr lang="en-US" sz="1800" dirty="0">
              <a:latin typeface="+mj-lt"/>
            </a:endParaRPr>
          </a:p>
          <a:p>
            <a:pPr marL="114300" indent="0">
              <a:buNone/>
            </a:pPr>
            <a:endParaRPr lang="en-US" sz="2000" dirty="0">
              <a:latin typeface="+mj-lt"/>
            </a:endParaRPr>
          </a:p>
          <a:p>
            <a:pPr marL="571500" indent="-457200">
              <a:buAutoNum type="arabicPeriod" startAt="5"/>
            </a:pPr>
            <a:endParaRPr lang="en-US" sz="2000" dirty="0" smtClean="0">
              <a:latin typeface="+mj-lt"/>
            </a:endParaRPr>
          </a:p>
          <a:p>
            <a:pPr marL="571500" indent="-457200">
              <a:buAutoNum type="arabicPeriod" startAt="5"/>
            </a:pPr>
            <a:endParaRPr lang="en-US" sz="2000" dirty="0" smtClean="0">
              <a:latin typeface="+mj-lt"/>
            </a:endParaRPr>
          </a:p>
          <a:p>
            <a:pPr marL="571500" indent="-457200">
              <a:buAutoNum type="arabicPeriod" startAt="5"/>
            </a:pPr>
            <a:endParaRPr lang="en-US" sz="2000" dirty="0">
              <a:latin typeface="+mj-lt"/>
            </a:endParaRPr>
          </a:p>
          <a:p>
            <a:pPr marL="571500" indent="-457200">
              <a:buAutoNum type="arabicPeriod" startAt="5"/>
            </a:pPr>
            <a:endParaRPr lang="en-US" sz="2000" dirty="0"/>
          </a:p>
          <a:p>
            <a:pPr marL="114300" indent="0">
              <a:buNone/>
            </a:pPr>
            <a:endParaRPr lang="en-US" sz="2000" dirty="0">
              <a:solidFill>
                <a:schemeClr val="accent2">
                  <a:lumMod val="75000"/>
                </a:schemeClr>
              </a:solidFill>
              <a:latin typeface="+mj-lt"/>
            </a:endParaRPr>
          </a:p>
          <a:p>
            <a:endParaRPr lang="en-US" sz="2000" dirty="0">
              <a:latin typeface="+mj-lt"/>
            </a:endParaRPr>
          </a:p>
          <a:p>
            <a:pPr marL="411480" lvl="1" indent="0">
              <a:buNone/>
            </a:pPr>
            <a:endParaRPr lang="en-US" sz="1800" dirty="0"/>
          </a:p>
        </p:txBody>
      </p:sp>
    </p:spTree>
    <p:extLst>
      <p:ext uri="{BB962C8B-B14F-4D97-AF65-F5344CB8AC3E}">
        <p14:creationId xmlns:p14="http://schemas.microsoft.com/office/powerpoint/2010/main" val="2196085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0"/>
            <a:ext cx="7620000" cy="1143000"/>
          </a:xfrm>
        </p:spPr>
        <p:txBody>
          <a:bodyPr/>
          <a:lstStyle/>
          <a:p>
            <a:r>
              <a:rPr lang="en-US" dirty="0" smtClean="0"/>
              <a:t>Outline</a:t>
            </a:r>
            <a:endParaRPr lang="en-US" dirty="0"/>
          </a:p>
        </p:txBody>
      </p:sp>
      <p:sp>
        <p:nvSpPr>
          <p:cNvPr id="3" name="عنصر نائب للمحتوى 2"/>
          <p:cNvSpPr>
            <a:spLocks noGrp="1"/>
          </p:cNvSpPr>
          <p:nvPr>
            <p:ph idx="1"/>
          </p:nvPr>
        </p:nvSpPr>
        <p:spPr>
          <a:xfrm>
            <a:off x="457200" y="908720"/>
            <a:ext cx="7620000" cy="5760640"/>
          </a:xfrm>
        </p:spPr>
        <p:txBody>
          <a:bodyPr>
            <a:normAutofit fontScale="55000" lnSpcReduction="20000"/>
          </a:bodyPr>
          <a:lstStyle/>
          <a:p>
            <a:pPr>
              <a:lnSpc>
                <a:spcPct val="150000"/>
              </a:lnSpc>
            </a:pPr>
            <a:r>
              <a:rPr lang="en-US" sz="2800" b="1" dirty="0" smtClean="0">
                <a:latin typeface="+mj-lt"/>
                <a:hlinkClick r:id="rId2" action="ppaction://hlinksldjump"/>
              </a:rPr>
              <a:t>What is 3WSDS?</a:t>
            </a:r>
            <a:endParaRPr lang="en-US" sz="2800" b="1" dirty="0" smtClean="0">
              <a:latin typeface="+mj-lt"/>
            </a:endParaRPr>
          </a:p>
          <a:p>
            <a:pPr>
              <a:lnSpc>
                <a:spcPct val="150000"/>
              </a:lnSpc>
            </a:pPr>
            <a:r>
              <a:rPr lang="en-US" sz="2800" b="1" dirty="0">
                <a:latin typeface="+mj-lt"/>
              </a:rPr>
              <a:t>Project Specifications</a:t>
            </a:r>
            <a:r>
              <a:rPr lang="en-US" sz="2800" b="1" dirty="0" smtClean="0">
                <a:latin typeface="+mj-lt"/>
              </a:rPr>
              <a:t>:</a:t>
            </a:r>
          </a:p>
          <a:p>
            <a:pPr lvl="1">
              <a:lnSpc>
                <a:spcPct val="150000"/>
              </a:lnSpc>
            </a:pPr>
            <a:r>
              <a:rPr lang="en-US" sz="2800" b="1" dirty="0">
                <a:latin typeface="+mj-lt"/>
                <a:hlinkClick r:id="rId3" action="ppaction://hlinksldjump"/>
              </a:rPr>
              <a:t>User </a:t>
            </a:r>
            <a:r>
              <a:rPr lang="en-US" sz="2800" b="1" dirty="0" smtClean="0">
                <a:latin typeface="+mj-lt"/>
                <a:hlinkClick r:id="rId3" action="ppaction://hlinksldjump"/>
              </a:rPr>
              <a:t>requirements.</a:t>
            </a:r>
            <a:endParaRPr lang="en-US" sz="2800" b="1" dirty="0" smtClean="0">
              <a:latin typeface="+mj-lt"/>
            </a:endParaRPr>
          </a:p>
          <a:p>
            <a:pPr lvl="1">
              <a:lnSpc>
                <a:spcPct val="150000"/>
              </a:lnSpc>
            </a:pPr>
            <a:r>
              <a:rPr lang="en-US" sz="2800" b="1" dirty="0">
                <a:latin typeface="+mj-lt"/>
                <a:hlinkClick r:id="rId4" action="ppaction://hlinksldjump"/>
              </a:rPr>
              <a:t>Technical </a:t>
            </a:r>
            <a:r>
              <a:rPr lang="en-US" sz="2800" b="1" dirty="0" smtClean="0">
                <a:latin typeface="+mj-lt"/>
                <a:hlinkClick r:id="rId4" action="ppaction://hlinksldjump"/>
              </a:rPr>
              <a:t>specifications.</a:t>
            </a:r>
            <a:endParaRPr lang="en-US" sz="2800" b="1" dirty="0" smtClean="0">
              <a:latin typeface="+mj-lt"/>
            </a:endParaRPr>
          </a:p>
          <a:p>
            <a:pPr>
              <a:lnSpc>
                <a:spcPct val="150000"/>
              </a:lnSpc>
            </a:pPr>
            <a:r>
              <a:rPr lang="en-US" sz="2800" b="1" dirty="0" smtClean="0">
                <a:latin typeface="+mj-lt"/>
                <a:hlinkClick r:id="rId5" action="ppaction://hlinksldjump"/>
              </a:rPr>
              <a:t>Project Usage Guidelines. </a:t>
            </a:r>
            <a:endParaRPr lang="en-US" sz="3000" b="1" dirty="0" smtClean="0">
              <a:latin typeface="+mj-lt"/>
            </a:endParaRPr>
          </a:p>
          <a:p>
            <a:pPr>
              <a:lnSpc>
                <a:spcPct val="150000"/>
              </a:lnSpc>
            </a:pPr>
            <a:r>
              <a:rPr lang="en-US" sz="2800" b="1" dirty="0" smtClean="0">
                <a:latin typeface="+mj-lt"/>
              </a:rPr>
              <a:t>Engineering Design:</a:t>
            </a:r>
          </a:p>
          <a:p>
            <a:pPr lvl="1">
              <a:lnSpc>
                <a:spcPct val="150000"/>
              </a:lnSpc>
            </a:pPr>
            <a:r>
              <a:rPr lang="en-US" sz="2600" b="1" dirty="0">
                <a:latin typeface="+mj-lt"/>
                <a:hlinkClick r:id="rId6" action="ppaction://hlinksldjump"/>
              </a:rPr>
              <a:t>Design </a:t>
            </a:r>
            <a:r>
              <a:rPr lang="en-US" sz="2600" b="1" dirty="0" smtClean="0">
                <a:latin typeface="+mj-lt"/>
                <a:hlinkClick r:id="rId6" action="ppaction://hlinksldjump"/>
              </a:rPr>
              <a:t>Decisions.</a:t>
            </a:r>
            <a:endParaRPr lang="en-US" sz="2600" b="1" dirty="0" smtClean="0">
              <a:latin typeface="+mj-lt"/>
            </a:endParaRPr>
          </a:p>
          <a:p>
            <a:pPr lvl="1">
              <a:lnSpc>
                <a:spcPct val="150000"/>
              </a:lnSpc>
            </a:pPr>
            <a:r>
              <a:rPr lang="en-US" sz="2600" b="1" dirty="0" smtClean="0">
                <a:latin typeface="+mj-lt"/>
              </a:rPr>
              <a:t>Architecture.</a:t>
            </a:r>
          </a:p>
          <a:p>
            <a:pPr lvl="2">
              <a:lnSpc>
                <a:spcPct val="150000"/>
              </a:lnSpc>
            </a:pPr>
            <a:r>
              <a:rPr lang="en-US" sz="2400" b="1" dirty="0">
                <a:latin typeface="+mj-lt"/>
                <a:hlinkClick r:id="rId7" action="ppaction://hlinksldjump"/>
              </a:rPr>
              <a:t>Sub-function </a:t>
            </a:r>
            <a:r>
              <a:rPr lang="en-US" sz="2400" b="1" dirty="0" smtClean="0">
                <a:latin typeface="+mj-lt"/>
                <a:hlinkClick r:id="rId7" action="ppaction://hlinksldjump"/>
              </a:rPr>
              <a:t>identification</a:t>
            </a:r>
            <a:r>
              <a:rPr lang="en-US" sz="2400" b="1" dirty="0" smtClean="0">
                <a:latin typeface="+mj-lt"/>
              </a:rPr>
              <a:t>.</a:t>
            </a:r>
          </a:p>
          <a:p>
            <a:pPr lvl="2">
              <a:lnSpc>
                <a:spcPct val="150000"/>
              </a:lnSpc>
            </a:pPr>
            <a:r>
              <a:rPr lang="en-US" sz="2400" b="1" dirty="0" smtClean="0">
                <a:latin typeface="+mj-lt"/>
                <a:hlinkClick r:id="rId8" action="ppaction://hlinksldjump"/>
              </a:rPr>
              <a:t>System Architecture.  </a:t>
            </a:r>
            <a:endParaRPr lang="en-US" sz="2400" b="1" dirty="0" smtClean="0">
              <a:latin typeface="+mj-lt"/>
            </a:endParaRPr>
          </a:p>
          <a:p>
            <a:pPr lvl="1">
              <a:lnSpc>
                <a:spcPct val="150000"/>
              </a:lnSpc>
            </a:pPr>
            <a:r>
              <a:rPr lang="en-US" sz="2600" b="1" dirty="0">
                <a:latin typeface="+mj-lt"/>
                <a:hlinkClick r:id="rId9" action="ppaction://hlinksldjump"/>
              </a:rPr>
              <a:t>Component Design and </a:t>
            </a:r>
            <a:r>
              <a:rPr lang="en-US" sz="2600" b="1" dirty="0" smtClean="0">
                <a:latin typeface="+mj-lt"/>
                <a:hlinkClick r:id="rId9" action="ppaction://hlinksldjump"/>
              </a:rPr>
              <a:t>Implementation</a:t>
            </a:r>
            <a:r>
              <a:rPr lang="en-US" sz="2600" b="1" dirty="0" smtClean="0">
                <a:latin typeface="+mj-lt"/>
              </a:rPr>
              <a:t>.</a:t>
            </a:r>
          </a:p>
          <a:p>
            <a:pPr lvl="1">
              <a:lnSpc>
                <a:spcPct val="150000"/>
              </a:lnSpc>
            </a:pPr>
            <a:r>
              <a:rPr lang="en-US" sz="2600" b="1" dirty="0">
                <a:latin typeface="+mj-lt"/>
                <a:hlinkClick r:id="rId10" action="ppaction://hlinksldjump"/>
              </a:rPr>
              <a:t>System </a:t>
            </a:r>
            <a:r>
              <a:rPr lang="en-US" sz="2600" b="1" dirty="0" smtClean="0">
                <a:latin typeface="+mj-lt"/>
                <a:hlinkClick r:id="rId10" action="ppaction://hlinksldjump"/>
              </a:rPr>
              <a:t>integration</a:t>
            </a:r>
            <a:r>
              <a:rPr lang="en-US" sz="2600" b="1" dirty="0" smtClean="0">
                <a:latin typeface="+mj-lt"/>
              </a:rPr>
              <a:t>.</a:t>
            </a:r>
          </a:p>
          <a:p>
            <a:pPr>
              <a:lnSpc>
                <a:spcPct val="150000"/>
              </a:lnSpc>
            </a:pPr>
            <a:r>
              <a:rPr lang="en-US" sz="2800" b="1" dirty="0" smtClean="0">
                <a:latin typeface="+mj-lt"/>
                <a:hlinkClick r:id="rId11" action="ppaction://hlinksldjump"/>
              </a:rPr>
              <a:t>Issues. </a:t>
            </a:r>
            <a:endParaRPr lang="en-US" sz="2800" b="1" dirty="0" smtClean="0">
              <a:latin typeface="+mj-lt"/>
            </a:endParaRPr>
          </a:p>
          <a:p>
            <a:pPr>
              <a:lnSpc>
                <a:spcPct val="150000"/>
              </a:lnSpc>
            </a:pPr>
            <a:r>
              <a:rPr lang="en-US" sz="2800" b="1" dirty="0">
                <a:latin typeface="+mj-lt"/>
                <a:hlinkClick r:id="rId12" action="ppaction://hlinksldjump"/>
              </a:rPr>
              <a:t>Engineering Tools and </a:t>
            </a:r>
            <a:r>
              <a:rPr lang="en-US" sz="2800" b="1" dirty="0" smtClean="0">
                <a:latin typeface="+mj-lt"/>
                <a:hlinkClick r:id="rId12" action="ppaction://hlinksldjump"/>
              </a:rPr>
              <a:t>Standards.</a:t>
            </a:r>
            <a:endParaRPr lang="en-US" sz="2800" b="1" dirty="0" smtClean="0">
              <a:latin typeface="+mj-lt"/>
            </a:endParaRPr>
          </a:p>
          <a:p>
            <a:pPr>
              <a:lnSpc>
                <a:spcPct val="150000"/>
              </a:lnSpc>
            </a:pPr>
            <a:r>
              <a:rPr lang="en-US" sz="2800" b="1" dirty="0" smtClean="0">
                <a:latin typeface="+mj-lt"/>
                <a:hlinkClick r:id="rId13" action="ppaction://hlinksldjump"/>
              </a:rPr>
              <a:t>Questions.</a:t>
            </a:r>
            <a:endParaRPr lang="en-US" sz="2800" b="1" dirty="0" smtClean="0">
              <a:latin typeface="+mj-lt"/>
            </a:endParaRPr>
          </a:p>
        </p:txBody>
      </p:sp>
    </p:spTree>
    <p:extLst>
      <p:ext uri="{BB962C8B-B14F-4D97-AF65-F5344CB8AC3E}">
        <p14:creationId xmlns:p14="http://schemas.microsoft.com/office/powerpoint/2010/main" val="3004574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67544" y="260648"/>
            <a:ext cx="7620000" cy="6068144"/>
          </a:xfrm>
        </p:spPr>
        <p:txBody>
          <a:bodyPr>
            <a:normAutofit fontScale="92500" lnSpcReduction="10000"/>
          </a:bodyPr>
          <a:lstStyle/>
          <a:p>
            <a:pPr marL="114300" indent="0">
              <a:buNone/>
            </a:pPr>
            <a:endParaRPr lang="en-US" b="1" dirty="0" smtClean="0">
              <a:latin typeface="+mj-lt"/>
            </a:endParaRPr>
          </a:p>
          <a:p>
            <a:r>
              <a:rPr lang="en-US" b="1" dirty="0" smtClean="0">
                <a:latin typeface="+mj-lt"/>
              </a:rPr>
              <a:t>Limitations </a:t>
            </a:r>
            <a:r>
              <a:rPr lang="en-US" b="1" dirty="0">
                <a:latin typeface="+mj-lt"/>
              </a:rPr>
              <a:t>and constraints: </a:t>
            </a:r>
            <a:endParaRPr lang="en-US" b="1" dirty="0" smtClean="0">
              <a:latin typeface="+mj-lt"/>
            </a:endParaRPr>
          </a:p>
          <a:p>
            <a:pPr marL="114300" indent="0">
              <a:buNone/>
            </a:pPr>
            <a:endParaRPr lang="en-US" sz="2400" dirty="0"/>
          </a:p>
          <a:p>
            <a:pPr lvl="1"/>
            <a:r>
              <a:rPr lang="en-US" dirty="0">
                <a:latin typeface="+mj-lt"/>
              </a:rPr>
              <a:t>The flash drive shouldn’t be removed while a function is being performed, or else the flash drive would be damaged</a:t>
            </a:r>
            <a:r>
              <a:rPr lang="en-US" dirty="0" smtClean="0">
                <a:latin typeface="+mj-lt"/>
              </a:rPr>
              <a:t>.     </a:t>
            </a:r>
          </a:p>
          <a:p>
            <a:pPr marL="411480" lvl="1" indent="0">
              <a:buNone/>
            </a:pPr>
            <a:endParaRPr lang="en-US" dirty="0">
              <a:latin typeface="+mj-lt"/>
            </a:endParaRPr>
          </a:p>
          <a:p>
            <a:pPr lvl="1"/>
            <a:r>
              <a:rPr lang="en-US" dirty="0" smtClean="0">
                <a:latin typeface="+mj-lt"/>
              </a:rPr>
              <a:t>The </a:t>
            </a:r>
            <a:r>
              <a:rPr lang="en-US" dirty="0">
                <a:latin typeface="+mj-lt"/>
              </a:rPr>
              <a:t>name of the file to be partitioned, have to be saved in the first line of a text file called “name.txt”. </a:t>
            </a:r>
            <a:endParaRPr lang="en-US" dirty="0" smtClean="0">
              <a:latin typeface="+mj-lt"/>
            </a:endParaRPr>
          </a:p>
          <a:p>
            <a:pPr marL="411480" lvl="1" indent="0">
              <a:buNone/>
            </a:pPr>
            <a:endParaRPr lang="en-US" dirty="0" smtClean="0">
              <a:latin typeface="+mj-lt"/>
            </a:endParaRPr>
          </a:p>
          <a:p>
            <a:pPr lvl="1"/>
            <a:r>
              <a:rPr lang="en-US" dirty="0" smtClean="0">
                <a:latin typeface="+mj-lt"/>
              </a:rPr>
              <a:t>The </a:t>
            </a:r>
            <a:r>
              <a:rPr lang="en-US" dirty="0">
                <a:latin typeface="+mj-lt"/>
              </a:rPr>
              <a:t>file name is assumed to be provided correctly, </a:t>
            </a:r>
            <a:r>
              <a:rPr lang="en-US" dirty="0" smtClean="0">
                <a:latin typeface="+mj-lt"/>
              </a:rPr>
              <a:t>if </a:t>
            </a:r>
            <a:r>
              <a:rPr lang="en-US" dirty="0">
                <a:latin typeface="+mj-lt"/>
              </a:rPr>
              <a:t>not, the function of the device won’t trigger. </a:t>
            </a:r>
            <a:endParaRPr lang="en-US" dirty="0" smtClean="0">
              <a:latin typeface="+mj-lt"/>
            </a:endParaRPr>
          </a:p>
          <a:p>
            <a:pPr marL="411480" lvl="1" indent="0">
              <a:buNone/>
            </a:pPr>
            <a:endParaRPr lang="en-US" dirty="0">
              <a:latin typeface="+mj-lt"/>
            </a:endParaRPr>
          </a:p>
          <a:p>
            <a:pPr lvl="1"/>
            <a:r>
              <a:rPr lang="en-US" dirty="0" smtClean="0">
                <a:latin typeface="+mj-lt"/>
              </a:rPr>
              <a:t>The </a:t>
            </a:r>
            <a:r>
              <a:rPr lang="en-US" dirty="0">
                <a:latin typeface="+mj-lt"/>
              </a:rPr>
              <a:t>device can’t show nor it can know the available size of flashes. So it is </a:t>
            </a:r>
            <a:r>
              <a:rPr lang="en-US" dirty="0" smtClean="0">
                <a:latin typeface="+mj-lt"/>
              </a:rPr>
              <a:t>assumes that </a:t>
            </a:r>
            <a:r>
              <a:rPr lang="en-US" dirty="0">
                <a:latin typeface="+mj-lt"/>
              </a:rPr>
              <a:t>there is enough </a:t>
            </a:r>
            <a:r>
              <a:rPr lang="en-US" dirty="0" smtClean="0">
                <a:latin typeface="+mj-lt"/>
              </a:rPr>
              <a:t>size</a:t>
            </a:r>
            <a:r>
              <a:rPr lang="en-US" dirty="0" smtClean="0">
                <a:latin typeface="+mj-lt"/>
              </a:rPr>
              <a:t>.</a:t>
            </a:r>
          </a:p>
          <a:p>
            <a:pPr marL="411480" lvl="1" indent="0">
              <a:buNone/>
            </a:pPr>
            <a:endParaRPr lang="en-US" dirty="0">
              <a:latin typeface="+mj-lt"/>
            </a:endParaRPr>
          </a:p>
          <a:p>
            <a:pPr lvl="1"/>
            <a:r>
              <a:rPr lang="en-US" dirty="0" smtClean="0">
                <a:latin typeface="+mj-lt"/>
              </a:rPr>
              <a:t>The </a:t>
            </a:r>
            <a:r>
              <a:rPr lang="en-US" dirty="0">
                <a:latin typeface="+mj-lt"/>
              </a:rPr>
              <a:t>device function speed is relatively low since it is limited by the processing of the Arduino and the USB host shields and also by the embedded delays in the code to give enough time for the shields to process data and commands. </a:t>
            </a:r>
          </a:p>
          <a:p>
            <a:pPr marL="868680" lvl="1" indent="-457200">
              <a:buFont typeface="+mj-lt"/>
              <a:buAutoNum type="arabicPeriod"/>
            </a:pPr>
            <a:endParaRPr lang="en-US" dirty="0"/>
          </a:p>
          <a:p>
            <a:pPr lvl="1"/>
            <a:endParaRPr lang="en-US" dirty="0">
              <a:latin typeface="+mj-lt"/>
            </a:endParaRPr>
          </a:p>
        </p:txBody>
      </p:sp>
    </p:spTree>
    <p:extLst>
      <p:ext uri="{BB962C8B-B14F-4D97-AF65-F5344CB8AC3E}">
        <p14:creationId xmlns:p14="http://schemas.microsoft.com/office/powerpoint/2010/main" val="32826856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t>Engineering Tools and Standards </a:t>
            </a:r>
            <a:endParaRPr lang="en-US" sz="3600" dirty="0"/>
          </a:p>
        </p:txBody>
      </p:sp>
      <p:sp>
        <p:nvSpPr>
          <p:cNvPr id="3" name="عنصر نائب للمحتوى 2"/>
          <p:cNvSpPr>
            <a:spLocks noGrp="1"/>
          </p:cNvSpPr>
          <p:nvPr>
            <p:ph idx="1"/>
          </p:nvPr>
        </p:nvSpPr>
        <p:spPr>
          <a:xfrm>
            <a:off x="467544" y="1268760"/>
            <a:ext cx="7620000" cy="4800600"/>
          </a:xfrm>
        </p:spPr>
        <p:txBody>
          <a:bodyPr/>
          <a:lstStyle/>
          <a:p>
            <a:endParaRPr lang="en-US" b="1" dirty="0" smtClean="0">
              <a:latin typeface="+mj-lt"/>
            </a:endParaRPr>
          </a:p>
          <a:p>
            <a:r>
              <a:rPr lang="en-US" b="1" dirty="0" smtClean="0">
                <a:latin typeface="+mj-lt"/>
              </a:rPr>
              <a:t>Available </a:t>
            </a:r>
            <a:r>
              <a:rPr lang="en-US" b="1" dirty="0">
                <a:latin typeface="+mj-lt"/>
              </a:rPr>
              <a:t>tools </a:t>
            </a:r>
            <a:r>
              <a:rPr lang="en-US" b="1" dirty="0" smtClean="0">
                <a:latin typeface="+mj-lt"/>
              </a:rPr>
              <a:t>chosen  </a:t>
            </a:r>
            <a:r>
              <a:rPr lang="en-US" b="1" dirty="0">
                <a:latin typeface="+mj-lt"/>
              </a:rPr>
              <a:t>and why: </a:t>
            </a:r>
            <a:endParaRPr lang="en-US" b="1" dirty="0" smtClean="0">
              <a:latin typeface="+mj-lt"/>
            </a:endParaRPr>
          </a:p>
          <a:p>
            <a:pPr marL="114300" indent="0">
              <a:buNone/>
            </a:pPr>
            <a:endParaRPr lang="en-US" sz="2400" dirty="0"/>
          </a:p>
          <a:p>
            <a:pPr lvl="1"/>
            <a:r>
              <a:rPr lang="en-US" b="1" dirty="0"/>
              <a:t>Arduino IDE to program and compile our code: </a:t>
            </a:r>
            <a:endParaRPr lang="en-US" b="1" dirty="0" smtClean="0"/>
          </a:p>
          <a:p>
            <a:pPr marL="411480" lvl="1" indent="0">
              <a:buNone/>
            </a:pPr>
            <a:endParaRPr lang="en-US" b="1" dirty="0" smtClean="0"/>
          </a:p>
          <a:p>
            <a:pPr lvl="2"/>
            <a:r>
              <a:rPr lang="en-US" dirty="0">
                <a:latin typeface="+mj-lt"/>
              </a:rPr>
              <a:t>We chose to use Arduino IDE because it is the Arduino open-source environment makes it easy to write our code and upload it to the Arduino </a:t>
            </a:r>
            <a:r>
              <a:rPr lang="en-US" dirty="0" smtClean="0">
                <a:latin typeface="+mj-lt"/>
              </a:rPr>
              <a:t>UNO</a:t>
            </a:r>
            <a:r>
              <a:rPr lang="en-US" dirty="0" smtClean="0">
                <a:latin typeface="+mj-lt"/>
              </a:rPr>
              <a:t>.</a:t>
            </a:r>
          </a:p>
          <a:p>
            <a:pPr lvl="2"/>
            <a:endParaRPr lang="en-US" dirty="0" smtClean="0">
              <a:latin typeface="+mj-lt"/>
            </a:endParaRPr>
          </a:p>
          <a:p>
            <a:pPr lvl="2"/>
            <a:endParaRPr lang="en-US" dirty="0" smtClean="0">
              <a:latin typeface="+mj-lt"/>
            </a:endParaRPr>
          </a:p>
          <a:p>
            <a:pPr marL="777240" lvl="2" indent="0">
              <a:buNone/>
            </a:pPr>
            <a:endParaRPr lang="en-US" dirty="0" smtClean="0">
              <a:latin typeface="+mj-lt"/>
            </a:endParaRPr>
          </a:p>
          <a:p>
            <a:pPr marL="411480" lvl="1" indent="0">
              <a:buNone/>
            </a:pPr>
            <a:endParaRPr lang="en-US" b="1" dirty="0"/>
          </a:p>
          <a:p>
            <a:pPr lvl="1"/>
            <a:endParaRPr lang="en-US" dirty="0"/>
          </a:p>
          <a:p>
            <a:pPr lvl="1"/>
            <a:endParaRPr lang="en-US" dirty="0"/>
          </a:p>
          <a:p>
            <a:pPr lvl="2"/>
            <a:endParaRPr lang="en-US" dirty="0">
              <a:latin typeface="+mj-lt"/>
            </a:endParaRPr>
          </a:p>
        </p:txBody>
      </p:sp>
    </p:spTree>
    <p:extLst>
      <p:ext uri="{BB962C8B-B14F-4D97-AF65-F5344CB8AC3E}">
        <p14:creationId xmlns:p14="http://schemas.microsoft.com/office/powerpoint/2010/main" val="3563026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t>Engineering Tools and Standards </a:t>
            </a:r>
            <a:endParaRPr lang="en-US" sz="3600" dirty="0"/>
          </a:p>
        </p:txBody>
      </p:sp>
      <p:sp>
        <p:nvSpPr>
          <p:cNvPr id="3" name="عنصر نائب للمحتوى 2"/>
          <p:cNvSpPr>
            <a:spLocks noGrp="1"/>
          </p:cNvSpPr>
          <p:nvPr>
            <p:ph idx="1"/>
          </p:nvPr>
        </p:nvSpPr>
        <p:spPr/>
        <p:txBody>
          <a:bodyPr/>
          <a:lstStyle/>
          <a:p>
            <a:pPr marL="114300" indent="0">
              <a:buNone/>
            </a:pPr>
            <a:endParaRPr lang="en-US" b="1" dirty="0" smtClean="0">
              <a:latin typeface="+mj-lt"/>
            </a:endParaRPr>
          </a:p>
          <a:p>
            <a:r>
              <a:rPr lang="en-US" b="1" dirty="0" smtClean="0">
                <a:latin typeface="+mj-lt"/>
              </a:rPr>
              <a:t>Used standards:</a:t>
            </a:r>
          </a:p>
          <a:p>
            <a:endParaRPr lang="en-US" dirty="0"/>
          </a:p>
          <a:p>
            <a:pPr lvl="1"/>
            <a:r>
              <a:rPr lang="en-US" b="1" dirty="0">
                <a:latin typeface="+mj-lt"/>
              </a:rPr>
              <a:t>USB </a:t>
            </a:r>
            <a:r>
              <a:rPr lang="en-US" b="1" dirty="0" smtClean="0">
                <a:latin typeface="+mj-lt"/>
              </a:rPr>
              <a:t>protocol:</a:t>
            </a:r>
          </a:p>
          <a:p>
            <a:pPr lvl="2"/>
            <a:r>
              <a:rPr lang="en-US" sz="2000" dirty="0">
                <a:latin typeface="+mj-lt"/>
              </a:rPr>
              <a:t>The </a:t>
            </a:r>
            <a:r>
              <a:rPr lang="en-US" sz="2000" dirty="0" smtClean="0">
                <a:latin typeface="+mj-lt"/>
              </a:rPr>
              <a:t>protocol the shields would use to </a:t>
            </a:r>
            <a:r>
              <a:rPr lang="en-US" sz="2000" dirty="0">
                <a:latin typeface="+mj-lt"/>
              </a:rPr>
              <a:t>communicate with the flash </a:t>
            </a:r>
            <a:r>
              <a:rPr lang="en-US" sz="2000" dirty="0" smtClean="0">
                <a:latin typeface="+mj-lt"/>
              </a:rPr>
              <a:t>drive. </a:t>
            </a:r>
          </a:p>
          <a:p>
            <a:pPr lvl="1"/>
            <a:endParaRPr lang="en-US" b="1" dirty="0">
              <a:latin typeface="+mj-lt"/>
            </a:endParaRPr>
          </a:p>
          <a:p>
            <a:pPr lvl="1"/>
            <a:r>
              <a:rPr lang="en-US" b="1" dirty="0">
                <a:latin typeface="+mj-lt"/>
              </a:rPr>
              <a:t>TTL protocol</a:t>
            </a:r>
            <a:r>
              <a:rPr lang="en-US" b="1" dirty="0" smtClean="0">
                <a:latin typeface="+mj-lt"/>
              </a:rPr>
              <a:t>:</a:t>
            </a:r>
          </a:p>
          <a:p>
            <a:pPr lvl="2"/>
            <a:r>
              <a:rPr lang="en-US" sz="2000" dirty="0">
                <a:latin typeface="+mj-lt"/>
              </a:rPr>
              <a:t>The serial TTL interface is the interface between the USB shields and the Arduino UNO.</a:t>
            </a:r>
          </a:p>
          <a:p>
            <a:pPr lvl="1"/>
            <a:endParaRPr lang="en-US" dirty="0"/>
          </a:p>
          <a:p>
            <a:pPr lvl="2"/>
            <a:endParaRPr lang="en-US" b="1" dirty="0">
              <a:latin typeface="+mj-lt"/>
            </a:endParaRPr>
          </a:p>
          <a:p>
            <a:endParaRPr lang="en-US" dirty="0"/>
          </a:p>
        </p:txBody>
      </p:sp>
    </p:spTree>
    <p:extLst>
      <p:ext uri="{BB962C8B-B14F-4D97-AF65-F5344CB8AC3E}">
        <p14:creationId xmlns:p14="http://schemas.microsoft.com/office/powerpoint/2010/main" val="10552956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996952"/>
            <a:ext cx="7620000" cy="1143000"/>
          </a:xfrm>
        </p:spPr>
        <p:txBody>
          <a:bodyPr/>
          <a:lstStyle/>
          <a:p>
            <a:pPr algn="ctr"/>
            <a:r>
              <a:rPr lang="en-US" dirty="0" smtClean="0"/>
              <a:t>Demo Video</a:t>
            </a:r>
            <a:endParaRPr lang="en-US" dirty="0"/>
          </a:p>
        </p:txBody>
      </p:sp>
    </p:spTree>
    <p:extLst>
      <p:ext uri="{BB962C8B-B14F-4D97-AF65-F5344CB8AC3E}">
        <p14:creationId xmlns:p14="http://schemas.microsoft.com/office/powerpoint/2010/main" val="1037659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996952"/>
            <a:ext cx="7620000" cy="1143000"/>
          </a:xfrm>
        </p:spPr>
        <p:txBody>
          <a:bodyPr/>
          <a:lstStyle/>
          <a:p>
            <a:pPr algn="ctr"/>
            <a:r>
              <a:rPr lang="en-US" dirty="0" smtClean="0"/>
              <a:t>Questions?</a:t>
            </a:r>
            <a:endParaRPr lang="en-US" dirty="0"/>
          </a:p>
        </p:txBody>
      </p:sp>
    </p:spTree>
    <p:extLst>
      <p:ext uri="{BB962C8B-B14F-4D97-AF65-F5344CB8AC3E}">
        <p14:creationId xmlns:p14="http://schemas.microsoft.com/office/powerpoint/2010/main" val="1040036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800" dirty="0"/>
              <a:t>What is </a:t>
            </a:r>
            <a:r>
              <a:rPr lang="en-US" sz="4800" b="1" dirty="0"/>
              <a:t>3WSDS?</a:t>
            </a:r>
            <a:br>
              <a:rPr lang="en-US" sz="4800" b="1" dirty="0"/>
            </a:br>
            <a:endParaRPr lang="en-US" dirty="0"/>
          </a:p>
        </p:txBody>
      </p:sp>
      <p:sp>
        <p:nvSpPr>
          <p:cNvPr id="3" name="عنصر نائب للمحتوى 2"/>
          <p:cNvSpPr>
            <a:spLocks noGrp="1"/>
          </p:cNvSpPr>
          <p:nvPr>
            <p:ph idx="1"/>
          </p:nvPr>
        </p:nvSpPr>
        <p:spPr/>
        <p:txBody>
          <a:bodyPr>
            <a:normAutofit/>
          </a:bodyPr>
          <a:lstStyle/>
          <a:p>
            <a:pPr marL="114300" indent="0">
              <a:buNone/>
            </a:pPr>
            <a:r>
              <a:rPr lang="en-US" sz="2800" dirty="0" smtClean="0"/>
              <a:t>3WSDS is based on (2 out of 3) secret sharing scheme. </a:t>
            </a:r>
          </a:p>
          <a:p>
            <a:pPr marL="114300" indent="0">
              <a:buNone/>
            </a:pPr>
            <a:endParaRPr lang="en-US" sz="2800" dirty="0"/>
          </a:p>
          <a:p>
            <a:pPr marL="114300" indent="0">
              <a:buNone/>
            </a:pP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2636912"/>
            <a:ext cx="3133609"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ربع نص 4"/>
          <p:cNvSpPr txBox="1"/>
          <p:nvPr/>
        </p:nvSpPr>
        <p:spPr>
          <a:xfrm>
            <a:off x="902325" y="3381092"/>
            <a:ext cx="3960440" cy="1846659"/>
          </a:xfrm>
          <a:prstGeom prst="rect">
            <a:avLst/>
          </a:prstGeom>
          <a:noFill/>
        </p:spPr>
        <p:txBody>
          <a:bodyPr wrap="square" rtlCol="0">
            <a:spAutoFit/>
          </a:bodyPr>
          <a:lstStyle/>
          <a:p>
            <a:r>
              <a:rPr lang="en-US" sz="2400" dirty="0" smtClean="0"/>
              <a:t>(2 out of 3) secret sharing scheme drives from the fact that two points determine a line.</a:t>
            </a:r>
          </a:p>
          <a:p>
            <a:endParaRPr lang="en-US" dirty="0"/>
          </a:p>
        </p:txBody>
      </p:sp>
      <p:cxnSp>
        <p:nvCxnSpPr>
          <p:cNvPr id="7" name="رابط كسهم مستقيم 6"/>
          <p:cNvCxnSpPr/>
          <p:nvPr/>
        </p:nvCxnSpPr>
        <p:spPr>
          <a:xfrm flipV="1">
            <a:off x="4283968" y="4725144"/>
            <a:ext cx="864096" cy="5026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مربع نص 10"/>
          <p:cNvSpPr txBox="1"/>
          <p:nvPr/>
        </p:nvSpPr>
        <p:spPr>
          <a:xfrm>
            <a:off x="2771801" y="5227751"/>
            <a:ext cx="1512168" cy="400110"/>
          </a:xfrm>
          <a:prstGeom prst="rect">
            <a:avLst/>
          </a:prstGeom>
          <a:noFill/>
        </p:spPr>
        <p:txBody>
          <a:bodyPr wrap="square" rtlCol="0">
            <a:spAutoFit/>
          </a:bodyPr>
          <a:lstStyle/>
          <a:p>
            <a:r>
              <a:rPr lang="en-US" sz="2000" b="1" dirty="0" smtClean="0"/>
              <a:t>The secret!</a:t>
            </a:r>
            <a:endParaRPr lang="en-US" sz="2000" b="1" dirty="0"/>
          </a:p>
        </p:txBody>
      </p:sp>
    </p:spTree>
    <p:extLst>
      <p:ext uri="{BB962C8B-B14F-4D97-AF65-F5344CB8AC3E}">
        <p14:creationId xmlns:p14="http://schemas.microsoft.com/office/powerpoint/2010/main" val="297397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800" dirty="0"/>
              <a:t>Project Specifications:</a:t>
            </a:r>
            <a:br>
              <a:rPr lang="en-US" sz="4800" dirty="0"/>
            </a:br>
            <a:endParaRPr lang="en-US" dirty="0"/>
          </a:p>
        </p:txBody>
      </p:sp>
      <p:sp>
        <p:nvSpPr>
          <p:cNvPr id="3" name="عنصر نائب للمحتوى 2"/>
          <p:cNvSpPr>
            <a:spLocks noGrp="1"/>
          </p:cNvSpPr>
          <p:nvPr>
            <p:ph idx="1"/>
          </p:nvPr>
        </p:nvSpPr>
        <p:spPr/>
        <p:txBody>
          <a:bodyPr>
            <a:normAutofit fontScale="85000" lnSpcReduction="20000"/>
          </a:bodyPr>
          <a:lstStyle/>
          <a:p>
            <a:pPr marL="342900" lvl="1">
              <a:buClr>
                <a:schemeClr val="accent1"/>
              </a:buClr>
            </a:pPr>
            <a:r>
              <a:rPr lang="en-US" sz="2800" b="1" dirty="0"/>
              <a:t>User requirements</a:t>
            </a:r>
            <a:r>
              <a:rPr lang="en-US" sz="2800" b="1" dirty="0" smtClean="0"/>
              <a:t>:</a:t>
            </a:r>
          </a:p>
          <a:p>
            <a:pPr marL="114300" indent="0">
              <a:buNone/>
            </a:pPr>
            <a:endParaRPr lang="en-US" sz="2400" dirty="0"/>
          </a:p>
          <a:p>
            <a:pPr>
              <a:lnSpc>
                <a:spcPct val="150000"/>
              </a:lnSpc>
            </a:pPr>
            <a:r>
              <a:rPr lang="en-US" sz="2400" dirty="0" smtClean="0"/>
              <a:t>The device is connected to the PC through USB for power.</a:t>
            </a:r>
            <a:endParaRPr lang="en-US" sz="2400" dirty="0"/>
          </a:p>
          <a:p>
            <a:pPr>
              <a:lnSpc>
                <a:spcPct val="150000"/>
              </a:lnSpc>
            </a:pPr>
            <a:r>
              <a:rPr lang="en-US" sz="2400" dirty="0" smtClean="0"/>
              <a:t>3 </a:t>
            </a:r>
            <a:r>
              <a:rPr lang="en-US" sz="2400" dirty="0"/>
              <a:t>USB ports to connect the flash drives, where </a:t>
            </a:r>
            <a:r>
              <a:rPr lang="en-US" sz="2400" dirty="0" smtClean="0"/>
              <a:t>secret shares will </a:t>
            </a:r>
            <a:r>
              <a:rPr lang="en-US" sz="2400" dirty="0"/>
              <a:t>be distributed to and reconstructed from. </a:t>
            </a:r>
          </a:p>
          <a:p>
            <a:pPr>
              <a:lnSpc>
                <a:spcPct val="150000"/>
              </a:lnSpc>
            </a:pPr>
            <a:r>
              <a:rPr lang="en-US" sz="2400" dirty="0" smtClean="0"/>
              <a:t>Fourth </a:t>
            </a:r>
            <a:r>
              <a:rPr lang="en-US" sz="2400" dirty="0"/>
              <a:t>USB port to connect the flash drive containing </a:t>
            </a:r>
            <a:r>
              <a:rPr lang="en-US" sz="2400" dirty="0" smtClean="0"/>
              <a:t>a file </a:t>
            </a:r>
            <a:r>
              <a:rPr lang="en-US" sz="2400" dirty="0"/>
              <a:t>to construct shares </a:t>
            </a:r>
            <a:r>
              <a:rPr lang="en-US" sz="2400" dirty="0" smtClean="0"/>
              <a:t>form, </a:t>
            </a:r>
            <a:r>
              <a:rPr lang="en-US" sz="2400" dirty="0"/>
              <a:t>or to write a reconstructed file back to. </a:t>
            </a:r>
          </a:p>
          <a:p>
            <a:pPr>
              <a:lnSpc>
                <a:spcPct val="150000"/>
              </a:lnSpc>
            </a:pPr>
            <a:r>
              <a:rPr lang="en-US" sz="2400" dirty="0" smtClean="0"/>
              <a:t>A </a:t>
            </a:r>
            <a:r>
              <a:rPr lang="en-US" sz="2400" dirty="0"/>
              <a:t>button to perform partitioning of </a:t>
            </a:r>
            <a:r>
              <a:rPr lang="en-US" sz="2400" dirty="0" smtClean="0"/>
              <a:t>the original </a:t>
            </a:r>
            <a:r>
              <a:rPr lang="en-US" sz="2400" dirty="0"/>
              <a:t>file to 3 secret </a:t>
            </a:r>
            <a:r>
              <a:rPr lang="en-US" sz="2400" dirty="0" smtClean="0"/>
              <a:t>shares, and another button to reconstruct the original file.</a:t>
            </a:r>
            <a:endParaRPr lang="en-US" sz="2400" dirty="0"/>
          </a:p>
          <a:p>
            <a:pPr>
              <a:lnSpc>
                <a:spcPct val="150000"/>
              </a:lnSpc>
            </a:pPr>
            <a:r>
              <a:rPr lang="en-US" sz="2400" dirty="0" smtClean="0"/>
              <a:t>An </a:t>
            </a:r>
            <a:r>
              <a:rPr lang="en-US" sz="2400" dirty="0"/>
              <a:t>indicator which shows the start, progression, and end of a function when its button is pressed. </a:t>
            </a:r>
          </a:p>
          <a:p>
            <a:pPr marL="342900" lvl="1">
              <a:buClr>
                <a:schemeClr val="accent1"/>
              </a:buClr>
            </a:pPr>
            <a:endParaRPr lang="en-US" b="1" dirty="0"/>
          </a:p>
        </p:txBody>
      </p:sp>
    </p:spTree>
    <p:extLst>
      <p:ext uri="{BB962C8B-B14F-4D97-AF65-F5344CB8AC3E}">
        <p14:creationId xmlns:p14="http://schemas.microsoft.com/office/powerpoint/2010/main" val="310649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400" dirty="0"/>
              <a:t>Project Specifications:</a:t>
            </a:r>
            <a:endParaRPr lang="en-US" dirty="0"/>
          </a:p>
        </p:txBody>
      </p:sp>
      <p:sp>
        <p:nvSpPr>
          <p:cNvPr id="3" name="عنصر نائب للمحتوى 2"/>
          <p:cNvSpPr>
            <a:spLocks noGrp="1"/>
          </p:cNvSpPr>
          <p:nvPr>
            <p:ph idx="1"/>
          </p:nvPr>
        </p:nvSpPr>
        <p:spPr/>
        <p:txBody>
          <a:bodyPr>
            <a:normAutofit fontScale="77500" lnSpcReduction="20000"/>
          </a:bodyPr>
          <a:lstStyle/>
          <a:p>
            <a:r>
              <a:rPr lang="en-US" sz="2800" b="1" dirty="0"/>
              <a:t>Technical specifications</a:t>
            </a:r>
            <a:r>
              <a:rPr lang="en-US" sz="2800" b="1" dirty="0" smtClean="0"/>
              <a:t>:</a:t>
            </a:r>
          </a:p>
          <a:p>
            <a:endParaRPr lang="en-US" sz="2800" dirty="0"/>
          </a:p>
          <a:p>
            <a:endParaRPr lang="en-US" sz="2400" dirty="0"/>
          </a:p>
          <a:p>
            <a:r>
              <a:rPr lang="en-US" sz="2400" dirty="0"/>
              <a:t>Device is powered up by connecting through USB port to a PC or by having an internal battery. </a:t>
            </a:r>
          </a:p>
          <a:p>
            <a:r>
              <a:rPr lang="en-US" sz="2400" dirty="0" smtClean="0"/>
              <a:t>3 </a:t>
            </a:r>
            <a:r>
              <a:rPr lang="en-US" sz="2400" dirty="0"/>
              <a:t>USB ports to connect the flash drives, where share builds will be distributed to and reconstructed from. </a:t>
            </a:r>
          </a:p>
          <a:p>
            <a:r>
              <a:rPr lang="en-US" sz="2400" dirty="0" smtClean="0"/>
              <a:t>Fourth </a:t>
            </a:r>
            <a:r>
              <a:rPr lang="en-US" sz="2400" dirty="0"/>
              <a:t>USB port to connect the flash drive containing the file to construct shares for, or to write a reconstructed file back to. </a:t>
            </a:r>
          </a:p>
          <a:p>
            <a:r>
              <a:rPr lang="en-US" sz="2400" dirty="0" smtClean="0"/>
              <a:t>A </a:t>
            </a:r>
            <a:r>
              <a:rPr lang="en-US" sz="2400" dirty="0"/>
              <a:t>partitioning button is pressed to partition the original file in main flash drive to 3 different secret shares which are distributed to the other three flash drives (following a 2 out of 3 secret share scheme). </a:t>
            </a:r>
          </a:p>
          <a:p>
            <a:r>
              <a:rPr lang="en-US" sz="2400" dirty="0" smtClean="0"/>
              <a:t>A </a:t>
            </a:r>
            <a:r>
              <a:rPr lang="en-US" sz="2400" dirty="0"/>
              <a:t>reconstruction button is pressed to reconstruct the original file in main flash drive by reading 2 out of 3 of the secret shares available in the other three connected flash drives. </a:t>
            </a:r>
          </a:p>
          <a:p>
            <a:r>
              <a:rPr lang="en-US" sz="2400" dirty="0" smtClean="0"/>
              <a:t>When </a:t>
            </a:r>
            <a:r>
              <a:rPr lang="en-US" sz="2400" dirty="0"/>
              <a:t>any of the buttons is pressed, an LED </a:t>
            </a:r>
            <a:r>
              <a:rPr lang="en-US" sz="2400" dirty="0" smtClean="0"/>
              <a:t>will light to </a:t>
            </a:r>
            <a:r>
              <a:rPr lang="en-US" sz="2400" dirty="0"/>
              <a:t>indicate ongoing function, </a:t>
            </a:r>
            <a:r>
              <a:rPr lang="en-US" sz="2400" dirty="0" smtClean="0"/>
              <a:t>it will be off </a:t>
            </a:r>
            <a:r>
              <a:rPr lang="en-US" sz="2400" dirty="0"/>
              <a:t>when the function ends. </a:t>
            </a:r>
          </a:p>
          <a:p>
            <a:pPr marL="114300" indent="0">
              <a:buNone/>
            </a:pPr>
            <a:endParaRPr lang="en-US" sz="2800" b="1" dirty="0"/>
          </a:p>
          <a:p>
            <a:endParaRPr lang="en-US" dirty="0"/>
          </a:p>
        </p:txBody>
      </p:sp>
    </p:spTree>
    <p:extLst>
      <p:ext uri="{BB962C8B-B14F-4D97-AF65-F5344CB8AC3E}">
        <p14:creationId xmlns:p14="http://schemas.microsoft.com/office/powerpoint/2010/main" val="51235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Project usage guidelines:</a:t>
            </a:r>
            <a:endParaRPr lang="en-US" dirty="0"/>
          </a:p>
        </p:txBody>
      </p:sp>
      <p:sp>
        <p:nvSpPr>
          <p:cNvPr id="3" name="عنصر نائب للمحتوى 2"/>
          <p:cNvSpPr>
            <a:spLocks noGrp="1"/>
          </p:cNvSpPr>
          <p:nvPr>
            <p:ph idx="1"/>
          </p:nvPr>
        </p:nvSpPr>
        <p:spPr/>
        <p:txBody>
          <a:bodyPr>
            <a:normAutofit/>
          </a:bodyPr>
          <a:lstStyle/>
          <a:p>
            <a:r>
              <a:rPr lang="en-US" dirty="0" smtClean="0"/>
              <a:t>The </a:t>
            </a:r>
            <a:r>
              <a:rPr lang="en-US" dirty="0"/>
              <a:t>flash drive containing </a:t>
            </a:r>
            <a:r>
              <a:rPr lang="en-US" dirty="0" smtClean="0"/>
              <a:t>the main </a:t>
            </a:r>
            <a:r>
              <a:rPr lang="en-US" dirty="0"/>
              <a:t>file </a:t>
            </a:r>
            <a:r>
              <a:rPr lang="en-US" dirty="0" smtClean="0"/>
              <a:t>should </a:t>
            </a:r>
            <a:r>
              <a:rPr lang="en-US" dirty="0"/>
              <a:t>be connected to port 0. </a:t>
            </a:r>
          </a:p>
          <a:p>
            <a:r>
              <a:rPr lang="en-US" dirty="0" smtClean="0"/>
              <a:t>The </a:t>
            </a:r>
            <a:r>
              <a:rPr lang="en-US" dirty="0"/>
              <a:t>flash drive connected to port 0 must contain a file </a:t>
            </a:r>
            <a:r>
              <a:rPr lang="en-US" dirty="0" smtClean="0"/>
              <a:t>(</a:t>
            </a:r>
            <a:r>
              <a:rPr lang="en-US" sz="2000" b="1" dirty="0" smtClean="0">
                <a:solidFill>
                  <a:srgbClr val="FF0000"/>
                </a:solidFill>
              </a:rPr>
              <a:t>name.txt</a:t>
            </a:r>
            <a:r>
              <a:rPr lang="en-US" sz="2000" b="1" dirty="0" smtClean="0"/>
              <a:t>)</a:t>
            </a:r>
            <a:r>
              <a:rPr lang="en-US" dirty="0" smtClean="0"/>
              <a:t> </a:t>
            </a:r>
            <a:r>
              <a:rPr lang="en-US" dirty="0"/>
              <a:t>containing the name of the file to be </a:t>
            </a:r>
            <a:r>
              <a:rPr lang="en-US" dirty="0" smtClean="0"/>
              <a:t>partitioned. 3 secret shares  </a:t>
            </a:r>
            <a:r>
              <a:rPr lang="en-US" dirty="0"/>
              <a:t>named </a:t>
            </a:r>
            <a:r>
              <a:rPr lang="en-US" dirty="0" smtClean="0"/>
              <a:t>(</a:t>
            </a:r>
            <a:r>
              <a:rPr lang="en-US" dirty="0" smtClean="0">
                <a:solidFill>
                  <a:srgbClr val="FF0000"/>
                </a:solidFill>
              </a:rPr>
              <a:t>WSDS.txt</a:t>
            </a:r>
            <a:r>
              <a:rPr lang="en-US" dirty="0" smtClean="0"/>
              <a:t>) will be constructed and written </a:t>
            </a:r>
            <a:r>
              <a:rPr lang="en-US" dirty="0"/>
              <a:t>to the flash drives connected to ports 1,2 and </a:t>
            </a:r>
            <a:r>
              <a:rPr lang="en-US" dirty="0" smtClean="0"/>
              <a:t>3, then the </a:t>
            </a:r>
            <a:r>
              <a:rPr lang="en-US" dirty="0"/>
              <a:t>main file will be </a:t>
            </a:r>
            <a:r>
              <a:rPr lang="en-US" dirty="0" smtClean="0"/>
              <a:t>deleted from the original flash drive </a:t>
            </a:r>
            <a:r>
              <a:rPr lang="en-US" dirty="0"/>
              <a:t>(only for partitioning function)</a:t>
            </a:r>
            <a:r>
              <a:rPr lang="en-US" dirty="0" smtClean="0"/>
              <a:t>. </a:t>
            </a:r>
            <a:endParaRPr lang="en-US" dirty="0"/>
          </a:p>
          <a:p>
            <a:r>
              <a:rPr lang="en-US" dirty="0" smtClean="0"/>
              <a:t>after </a:t>
            </a:r>
            <a:r>
              <a:rPr lang="en-US" dirty="0"/>
              <a:t>doing the above steps, any of the 2 </a:t>
            </a:r>
            <a:r>
              <a:rPr lang="en-US" dirty="0" smtClean="0"/>
              <a:t>function </a:t>
            </a:r>
            <a:r>
              <a:rPr lang="en-US" dirty="0"/>
              <a:t>buttons can be pressed were an LED will turn ON until the completion of that function and it will go off after that. </a:t>
            </a:r>
            <a:r>
              <a:rPr lang="en-US" dirty="0" smtClean="0"/>
              <a:t>The flash drives CAN’T </a:t>
            </a:r>
            <a:r>
              <a:rPr lang="en-US" dirty="0"/>
              <a:t>be removed while the LED is on.</a:t>
            </a:r>
            <a:endParaRPr lang="en-US" sz="2400" dirty="0"/>
          </a:p>
        </p:txBody>
      </p:sp>
    </p:spTree>
    <p:extLst>
      <p:ext uri="{BB962C8B-B14F-4D97-AF65-F5344CB8AC3E}">
        <p14:creationId xmlns:p14="http://schemas.microsoft.com/office/powerpoint/2010/main" val="1646032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4800" b="1" dirty="0" smtClean="0"/>
              <a:t>Engineering Design:</a:t>
            </a:r>
            <a:r>
              <a:rPr lang="en-US" sz="4800" dirty="0"/>
              <a:t/>
            </a:r>
            <a:br>
              <a:rPr lang="en-US" sz="4800" dirty="0"/>
            </a:br>
            <a:endParaRPr lang="en-US" dirty="0"/>
          </a:p>
        </p:txBody>
      </p:sp>
      <p:sp>
        <p:nvSpPr>
          <p:cNvPr id="3" name="عنصر نائب للمحتوى 2"/>
          <p:cNvSpPr>
            <a:spLocks noGrp="1"/>
          </p:cNvSpPr>
          <p:nvPr>
            <p:ph idx="1"/>
          </p:nvPr>
        </p:nvSpPr>
        <p:spPr/>
        <p:txBody>
          <a:bodyPr/>
          <a:lstStyle/>
          <a:p>
            <a:r>
              <a:rPr lang="en-US" sz="3200" b="1" dirty="0">
                <a:latin typeface="+mj-lt"/>
              </a:rPr>
              <a:t>Design </a:t>
            </a:r>
            <a:r>
              <a:rPr lang="en-US" sz="3200" b="1" dirty="0" smtClean="0">
                <a:latin typeface="+mj-lt"/>
              </a:rPr>
              <a:t>Decisions: </a:t>
            </a:r>
          </a:p>
          <a:p>
            <a:pPr marL="114300" indent="0">
              <a:buNone/>
            </a:pPr>
            <a:endParaRPr lang="en-US" sz="2800" b="1" dirty="0" smtClean="0">
              <a:latin typeface="+mj-lt"/>
            </a:endParaRPr>
          </a:p>
          <a:p>
            <a:pPr marL="868680" lvl="1" indent="-457200">
              <a:buFont typeface="+mj-lt"/>
              <a:buAutoNum type="arabicPeriod"/>
            </a:pPr>
            <a:r>
              <a:rPr lang="en-US" dirty="0">
                <a:latin typeface="+mj-lt"/>
              </a:rPr>
              <a:t>Use a microcontroller to do the logic of design </a:t>
            </a:r>
            <a:r>
              <a:rPr lang="en-US" dirty="0" smtClean="0">
                <a:latin typeface="+mj-lt"/>
              </a:rPr>
              <a:t>.</a:t>
            </a:r>
          </a:p>
          <a:p>
            <a:pPr marL="868680" lvl="1" indent="-457200">
              <a:buFont typeface="+mj-lt"/>
              <a:buAutoNum type="arabicPeriod"/>
            </a:pPr>
            <a:endParaRPr lang="en-US" dirty="0">
              <a:latin typeface="+mj-lt"/>
            </a:endParaRPr>
          </a:p>
          <a:p>
            <a:pPr marL="868680" lvl="1" indent="-457200">
              <a:buFont typeface="+mj-lt"/>
              <a:buAutoNum type="arabicPeriod"/>
            </a:pPr>
            <a:r>
              <a:rPr lang="en-US" dirty="0">
                <a:latin typeface="+mj-lt"/>
              </a:rPr>
              <a:t>choosing between different microcontrollers. </a:t>
            </a:r>
            <a:r>
              <a:rPr lang="en-US" dirty="0" smtClean="0">
                <a:latin typeface="+mj-lt"/>
              </a:rPr>
              <a:t> (Arduino)</a:t>
            </a:r>
          </a:p>
          <a:p>
            <a:pPr marL="868680" lvl="1" indent="-457200">
              <a:buFont typeface="+mj-lt"/>
              <a:buAutoNum type="arabicPeriod"/>
            </a:pPr>
            <a:endParaRPr lang="en-US" dirty="0" smtClean="0">
              <a:latin typeface="+mj-lt"/>
            </a:endParaRPr>
          </a:p>
          <a:p>
            <a:pPr marL="868680" lvl="1" indent="-457200">
              <a:buFont typeface="+mj-lt"/>
              <a:buAutoNum type="arabicPeriod"/>
            </a:pPr>
            <a:r>
              <a:rPr lang="en-US" dirty="0">
                <a:latin typeface="+mj-lt"/>
              </a:rPr>
              <a:t>choose a USB host </a:t>
            </a:r>
            <a:r>
              <a:rPr lang="en-US" dirty="0" smtClean="0">
                <a:latin typeface="+mj-lt"/>
              </a:rPr>
              <a:t>board. (</a:t>
            </a:r>
            <a:r>
              <a:rPr lang="en-US" dirty="0" err="1">
                <a:latin typeface="+mj-lt"/>
              </a:rPr>
              <a:t>hobbytronics</a:t>
            </a:r>
            <a:r>
              <a:rPr lang="en-US" dirty="0">
                <a:latin typeface="+mj-lt"/>
              </a:rPr>
              <a:t>  USB Shields)</a:t>
            </a:r>
            <a:r>
              <a:rPr lang="en-US" dirty="0" smtClean="0">
                <a:latin typeface="+mj-lt"/>
              </a:rPr>
              <a:t> </a:t>
            </a:r>
          </a:p>
          <a:p>
            <a:pPr marL="868680" lvl="1" indent="-457200">
              <a:buFont typeface="+mj-lt"/>
              <a:buAutoNum type="arabicPeriod"/>
            </a:pPr>
            <a:endParaRPr lang="en-US" dirty="0" smtClean="0">
              <a:latin typeface="+mj-lt"/>
            </a:endParaRPr>
          </a:p>
          <a:p>
            <a:pPr marL="868680" lvl="1" indent="-457200">
              <a:buFont typeface="+mj-lt"/>
              <a:buAutoNum type="arabicPeriod"/>
            </a:pPr>
            <a:r>
              <a:rPr lang="en-US" dirty="0" smtClean="0">
                <a:latin typeface="+mj-lt"/>
              </a:rPr>
              <a:t>Changing the design of the project .(use a 4</a:t>
            </a:r>
            <a:r>
              <a:rPr lang="en-US" baseline="30000" dirty="0" smtClean="0">
                <a:latin typeface="+mj-lt"/>
              </a:rPr>
              <a:t>th</a:t>
            </a:r>
            <a:r>
              <a:rPr lang="en-US" dirty="0" smtClean="0">
                <a:latin typeface="+mj-lt"/>
              </a:rPr>
              <a:t> flash drive)</a:t>
            </a:r>
            <a:r>
              <a:rPr lang="en-US" dirty="0">
                <a:latin typeface="+mj-lt"/>
              </a:rPr>
              <a:t>		</a:t>
            </a:r>
          </a:p>
          <a:p>
            <a:endParaRPr lang="en-US" dirty="0">
              <a:latin typeface="+mj-lt"/>
            </a:endParaRPr>
          </a:p>
        </p:txBody>
      </p:sp>
    </p:spTree>
    <p:extLst>
      <p:ext uri="{BB962C8B-B14F-4D97-AF65-F5344CB8AC3E}">
        <p14:creationId xmlns:p14="http://schemas.microsoft.com/office/powerpoint/2010/main" val="1944079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7620000" cy="6068144"/>
          </a:xfrm>
        </p:spPr>
        <p:txBody>
          <a:bodyPr>
            <a:normAutofit lnSpcReduction="10000"/>
          </a:bodyPr>
          <a:lstStyle/>
          <a:p>
            <a:r>
              <a:rPr lang="en-US" sz="3200" b="1" dirty="0" smtClean="0">
                <a:latin typeface="+mj-lt"/>
              </a:rPr>
              <a:t>Architecture</a:t>
            </a:r>
            <a:r>
              <a:rPr lang="en-US" sz="3600" b="1" dirty="0" smtClean="0"/>
              <a:t>:</a:t>
            </a:r>
          </a:p>
          <a:p>
            <a:pPr lvl="1"/>
            <a:r>
              <a:rPr lang="en-US" sz="3200" b="1" dirty="0"/>
              <a:t>Sub-function identification: </a:t>
            </a:r>
            <a:r>
              <a:rPr lang="en-US" sz="3200" b="1" dirty="0" smtClean="0"/>
              <a:t>	</a:t>
            </a:r>
          </a:p>
          <a:p>
            <a:pPr lvl="2"/>
            <a:r>
              <a:rPr lang="en-US" sz="2800" b="1" i="1" dirty="0"/>
              <a:t>Partitioning Sub Function: </a:t>
            </a:r>
            <a:endParaRPr lang="en-US" sz="2800" b="1" i="1" dirty="0" smtClean="0"/>
          </a:p>
          <a:p>
            <a:pPr lvl="3"/>
            <a:r>
              <a:rPr lang="en-US" sz="2600" dirty="0"/>
              <a:t>This sub function is responsible for constructing and distributing 3 different shares of the main file. </a:t>
            </a:r>
            <a:endParaRPr lang="en-US" sz="2600" dirty="0" smtClean="0"/>
          </a:p>
          <a:p>
            <a:pPr lvl="3"/>
            <a:r>
              <a:rPr lang="en-US" sz="2800" dirty="0"/>
              <a:t>Y1=(M*X1+s)%256 </a:t>
            </a:r>
            <a:endParaRPr lang="en-US" sz="2600" b="1" i="1" dirty="0" smtClean="0"/>
          </a:p>
          <a:p>
            <a:pPr lvl="2"/>
            <a:r>
              <a:rPr lang="en-US" sz="2800" b="1" i="1" dirty="0"/>
              <a:t>Reconstruction Sub Function: </a:t>
            </a:r>
            <a:endParaRPr lang="en-US" sz="2800" dirty="0"/>
          </a:p>
          <a:p>
            <a:pPr lvl="3"/>
            <a:r>
              <a:rPr lang="en-US" sz="2600" dirty="0"/>
              <a:t>This sub function is responsible for the reconstruction of the original file using 2 out of 3 of the distributed secret shares</a:t>
            </a:r>
            <a:r>
              <a:rPr lang="en-US" sz="2600" dirty="0" smtClean="0"/>
              <a:t>.</a:t>
            </a:r>
          </a:p>
          <a:p>
            <a:pPr lvl="3"/>
            <a:r>
              <a:rPr lang="en-US" sz="2800" dirty="0"/>
              <a:t>M=(Y2-Y1)/(X2-X1) </a:t>
            </a:r>
          </a:p>
          <a:p>
            <a:pPr lvl="3"/>
            <a:r>
              <a:rPr lang="en-US" sz="2800" dirty="0"/>
              <a:t>S=(Y1-M*X1)%256 (if S is </a:t>
            </a:r>
            <a:r>
              <a:rPr lang="en-US" sz="2800" dirty="0" smtClean="0"/>
              <a:t>&lt;0, add 256) </a:t>
            </a:r>
            <a:endParaRPr lang="en-US" sz="2600" dirty="0"/>
          </a:p>
          <a:p>
            <a:endParaRPr lang="en-US" dirty="0"/>
          </a:p>
        </p:txBody>
      </p:sp>
    </p:spTree>
    <p:extLst>
      <p:ext uri="{BB962C8B-B14F-4D97-AF65-F5344CB8AC3E}">
        <p14:creationId xmlns:p14="http://schemas.microsoft.com/office/powerpoint/2010/main" val="1784122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a:spLocks noGrp="1"/>
          </p:cNvSpPr>
          <p:nvPr>
            <p:ph idx="1"/>
          </p:nvPr>
        </p:nvSpPr>
        <p:spPr>
          <a:xfrm>
            <a:off x="457200" y="332656"/>
            <a:ext cx="7620000" cy="6068144"/>
          </a:xfrm>
        </p:spPr>
        <p:txBody>
          <a:bodyPr>
            <a:normAutofit/>
          </a:bodyPr>
          <a:lstStyle/>
          <a:p>
            <a:r>
              <a:rPr lang="en-US" sz="3200" b="1" dirty="0" smtClean="0">
                <a:latin typeface="+mj-lt"/>
              </a:rPr>
              <a:t>Architecture</a:t>
            </a:r>
            <a:r>
              <a:rPr lang="en-US" sz="3600" b="1" dirty="0" smtClean="0"/>
              <a:t>:</a:t>
            </a:r>
          </a:p>
          <a:p>
            <a:pPr lvl="1"/>
            <a:r>
              <a:rPr lang="en-US" sz="3200" b="1" dirty="0"/>
              <a:t>System architecture </a:t>
            </a:r>
            <a:r>
              <a:rPr lang="en-US" sz="3200" b="1" dirty="0" smtClean="0"/>
              <a:t>: 	</a:t>
            </a:r>
          </a:p>
          <a:p>
            <a:pPr marL="777240" lvl="2" indent="0">
              <a:buNone/>
            </a:pPr>
            <a:r>
              <a:rPr lang="en-US" sz="2800" dirty="0" smtClean="0"/>
              <a:t> </a:t>
            </a:r>
            <a:endParaRPr lang="en-US" sz="2600" dirty="0"/>
          </a:p>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800"/>
            <a:ext cx="7848872" cy="5030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30233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307</TotalTime>
  <Words>1311</Words>
  <Application>Microsoft Office PowerPoint</Application>
  <PresentationFormat>On-screen Show (4:3)</PresentationFormat>
  <Paragraphs>218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تجاور</vt:lpstr>
      <vt:lpstr>  3WSDS  3-Way Secure Data Splitting   Supervisor: Dr. Talal Alkharobi  </vt:lpstr>
      <vt:lpstr>Outline</vt:lpstr>
      <vt:lpstr>What is 3WSDS? </vt:lpstr>
      <vt:lpstr>Project Specifications: </vt:lpstr>
      <vt:lpstr>Project Specifications:</vt:lpstr>
      <vt:lpstr>Project usage guidelines:</vt:lpstr>
      <vt:lpstr>Engineering Design: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Issues </vt:lpstr>
      <vt:lpstr>Issues </vt:lpstr>
      <vt:lpstr>PowerPoint Presentation</vt:lpstr>
      <vt:lpstr>Engineering Tools and Standards </vt:lpstr>
      <vt:lpstr>Engineering Tools and Standards </vt:lpstr>
      <vt:lpstr>Demo Video</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3WSDS  3-Way Secure Data Splitting   Supervisor: Dr. Talal Alkharobi</dc:title>
  <dc:creator>HI</dc:creator>
  <cp:lastModifiedBy>User</cp:lastModifiedBy>
  <cp:revision>42</cp:revision>
  <dcterms:created xsi:type="dcterms:W3CDTF">2014-03-17T12:37:11Z</dcterms:created>
  <dcterms:modified xsi:type="dcterms:W3CDTF">2014-05-13T08:01:19Z</dcterms:modified>
</cp:coreProperties>
</file>